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70" r:id="rId2"/>
    <p:sldId id="256" r:id="rId3"/>
    <p:sldId id="271" r:id="rId4"/>
    <p:sldId id="264" r:id="rId5"/>
    <p:sldId id="322" r:id="rId6"/>
    <p:sldId id="323" r:id="rId7"/>
    <p:sldId id="324" r:id="rId8"/>
    <p:sldId id="325" r:id="rId9"/>
    <p:sldId id="326" r:id="rId10"/>
    <p:sldId id="327" r:id="rId11"/>
    <p:sldId id="328" r:id="rId12"/>
    <p:sldId id="329" r:id="rId13"/>
    <p:sldId id="330" r:id="rId14"/>
    <p:sldId id="321" r:id="rId15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宋体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宋体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宋体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宋体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宋体" charset="-122"/>
        <a:cs typeface="+mn-cs"/>
      </a:defRPr>
    </a:lvl5pPr>
    <a:lvl6pPr marL="2286000" algn="l" defTabSz="914400" rtl="0" eaLnBrk="1" latinLnBrk="0" hangingPunct="1">
      <a:defRPr b="1" kern="1200">
        <a:solidFill>
          <a:schemeClr val="tx1"/>
        </a:solidFill>
        <a:latin typeface="Arial" charset="0"/>
        <a:ea typeface="宋体" charset="-122"/>
        <a:cs typeface="+mn-cs"/>
      </a:defRPr>
    </a:lvl6pPr>
    <a:lvl7pPr marL="2743200" algn="l" defTabSz="914400" rtl="0" eaLnBrk="1" latinLnBrk="0" hangingPunct="1">
      <a:defRPr b="1" kern="1200">
        <a:solidFill>
          <a:schemeClr val="tx1"/>
        </a:solidFill>
        <a:latin typeface="Arial" charset="0"/>
        <a:ea typeface="宋体" charset="-122"/>
        <a:cs typeface="+mn-cs"/>
      </a:defRPr>
    </a:lvl7pPr>
    <a:lvl8pPr marL="3200400" algn="l" defTabSz="914400" rtl="0" eaLnBrk="1" latinLnBrk="0" hangingPunct="1">
      <a:defRPr b="1" kern="1200">
        <a:solidFill>
          <a:schemeClr val="tx1"/>
        </a:solidFill>
        <a:latin typeface="Arial" charset="0"/>
        <a:ea typeface="宋体" charset="-122"/>
        <a:cs typeface="+mn-cs"/>
      </a:defRPr>
    </a:lvl8pPr>
    <a:lvl9pPr marL="3657600" algn="l" defTabSz="914400" rtl="0" eaLnBrk="1" latinLnBrk="0" hangingPunct="1">
      <a:defRPr b="1" kern="1200">
        <a:solidFill>
          <a:schemeClr val="tx1"/>
        </a:solidFill>
        <a:latin typeface="Arial" charset="0"/>
        <a:ea typeface="宋体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E8E00"/>
    <a:srgbClr val="FF0000"/>
    <a:srgbClr val="6600CC"/>
    <a:srgbClr val="FFFF00"/>
    <a:srgbClr val="35C8D7"/>
    <a:srgbClr val="FFFFBB"/>
    <a:srgbClr val="6DFF4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518" autoAdjust="0"/>
    <p:restoredTop sz="94614" autoAdjust="0"/>
  </p:normalViewPr>
  <p:slideViewPr>
    <p:cSldViewPr>
      <p:cViewPr varScale="1">
        <p:scale>
          <a:sx n="50" d="100"/>
          <a:sy n="50" d="100"/>
        </p:scale>
        <p:origin x="-1234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0">
                <a:latin typeface="+mn-lt"/>
                <a:ea typeface="+mn-ea"/>
              </a:defRPr>
            </a:lvl1pPr>
          </a:lstStyle>
          <a:p>
            <a:pPr>
              <a:defRPr/>
            </a:pPr>
            <a:fld id="{9561C62A-A999-4E36-8182-F0D1B28D6B4E}" type="datetimeFigureOut">
              <a:rPr lang="zh-CN" altLang="en-US"/>
              <a:pPr>
                <a:defRPr/>
              </a:pPr>
              <a:t>2018/8/9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0">
                <a:latin typeface="+mn-lt"/>
                <a:ea typeface="+mn-ea"/>
              </a:defRPr>
            </a:lvl1pPr>
          </a:lstStyle>
          <a:p>
            <a:pPr>
              <a:defRPr/>
            </a:pPr>
            <a:fld id="{69AE521F-7718-48F5-9FE2-5B65635196D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0583912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幻灯片图像占位符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4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18435" name="灯片编号占位符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197B3AD-0383-4B89-B964-728456F6A0C6}" type="slidenum">
              <a:rPr lang="zh-CN" alt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</a:t>
            </a:fld>
            <a:endParaRPr lang="en-US" altLang="zh-CN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3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15364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DD6FA3FE-F64C-4DEF-BF98-B9BF7E90BC62}" type="slidenum">
              <a:rPr lang="zh-CN" altLang="en-US" smtClean="0"/>
              <a:pPr/>
              <a:t>5</a:t>
            </a:fld>
            <a:endParaRPr lang="zh-CN" alt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7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1638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3999A523-151D-4BBA-B696-A66EF7CEE553}" type="slidenum">
              <a:rPr lang="zh-CN" altLang="en-US" smtClean="0"/>
              <a:pPr/>
              <a:t>10</a:t>
            </a:fld>
            <a:endParaRPr lang="zh-CN" alt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1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1741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35980003-741E-4594-B6AF-035DF5EA2494}" type="slidenum">
              <a:rPr lang="zh-CN" altLang="en-US" smtClean="0"/>
              <a:pPr/>
              <a:t>11</a:t>
            </a:fld>
            <a:endParaRPr lang="zh-CN" alt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5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18436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0FA3AE55-61D5-4AFE-B5D8-80640BBFEBD8}" type="slidenum">
              <a:rPr lang="zh-CN" altLang="en-US" smtClean="0"/>
              <a:pPr/>
              <a:t>12</a:t>
            </a:fld>
            <a:endParaRPr lang="zh-CN" alt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9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1946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84F33369-E266-4AA7-847D-40878B675E1A}" type="slidenum">
              <a:rPr lang="zh-CN" altLang="en-US" smtClean="0"/>
              <a:pPr/>
              <a:t>13</a:t>
            </a:fld>
            <a:endParaRPr lang="zh-CN" alt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>
          <a:xfrm>
            <a:off x="428625" y="6675438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215AABA9-60BC-49B7-B95D-2288A4281177}" type="datetimeFigureOut">
              <a:rPr lang="zh-CN" altLang="en-US"/>
              <a:pPr>
                <a:defRPr/>
              </a:pPr>
              <a:t>2018/8/9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43250" y="6675438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72250" y="6675438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4D772D0C-CA57-456F-90A1-69058DC0895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000628" y="142852"/>
            <a:ext cx="3143272" cy="500066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935C3876-90D1-4F73-95C0-4A742E7F5323}" type="datetimeFigureOut">
              <a:rPr lang="zh-CN" altLang="en-US"/>
              <a:pPr>
                <a:defRPr/>
              </a:pPr>
              <a:t>2018/8/9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502452FB-1A7C-4D6D-B438-69C2736EAD0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145AC26F-0E0A-45C0-B99E-B6AA27371C88}" type="datetimeFigureOut">
              <a:rPr lang="zh-CN" altLang="en-US"/>
              <a:pPr>
                <a:defRPr/>
              </a:pPr>
              <a:t>2018/8/9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A6BAEB95-356A-4729-9F3E-C5826EF598D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6040F6-1C86-44A6-B950-A5D2A29FAF10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6"/>
          <p:cNvSpPr txBox="1"/>
          <p:nvPr userDrawn="1"/>
        </p:nvSpPr>
        <p:spPr>
          <a:xfrm>
            <a:off x="7429500" y="357188"/>
            <a:ext cx="1214438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1" lang="zh-CN" altLang="en-US" sz="2000" dirty="0">
                <a:solidFill>
                  <a:srgbClr val="00B0F0"/>
                </a:solidFill>
                <a:latin typeface="华文楷体" pitchFamily="2" charset="-122"/>
                <a:ea typeface="华文楷体" pitchFamily="2" charset="-122"/>
              </a:rPr>
              <a:t>课件</a:t>
            </a:r>
            <a:r>
              <a:rPr kumimoji="1" lang="en-US" altLang="zh-CN" sz="2000" b="0" dirty="0">
                <a:solidFill>
                  <a:srgbClr val="00B0F0"/>
                </a:solidFill>
                <a:latin typeface="Candara" pitchFamily="34" charset="0"/>
                <a:ea typeface="华文楷体" pitchFamily="2" charset="-122"/>
              </a:rPr>
              <a:t>PPT</a:t>
            </a:r>
            <a:endParaRPr lang="zh-CN" altLang="en-US" sz="2000" b="0" dirty="0">
              <a:solidFill>
                <a:srgbClr val="00B0F0"/>
              </a:solidFill>
              <a:latin typeface="Candara" pitchFamily="34" charset="0"/>
              <a:ea typeface="华文楷体" pitchFamily="2" charset="-122"/>
            </a:endParaRPr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CF5552E0-6123-49E4-8373-373205136AC7}" type="datetimeFigureOut">
              <a:rPr lang="zh-CN" altLang="en-US"/>
              <a:pPr>
                <a:defRPr/>
              </a:pPr>
              <a:t>2018/8/9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E9F1E98F-1093-40C8-A6F5-E3738C03FE3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2A3B4DB8-48EF-479E-9CFF-7D4DE757B7A2}" type="datetimeFigureOut">
              <a:rPr lang="zh-CN" altLang="en-US"/>
              <a:pPr>
                <a:defRPr/>
              </a:pPr>
              <a:t>2018/8/9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1E54C322-13FC-43D5-94A9-6A7225CAE87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000628" y="142852"/>
            <a:ext cx="3143272" cy="500066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B8BD90AE-A57D-40D1-BBFD-926C86764DAA}" type="datetimeFigureOut">
              <a:rPr lang="zh-CN" altLang="en-US"/>
              <a:pPr>
                <a:defRPr/>
              </a:pPr>
              <a:t>2018/8/9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E672D752-B71E-4DAA-920F-1753DB5AFB6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000628" y="142852"/>
            <a:ext cx="3143272" cy="500066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EAF965B5-1AB0-41B7-80A4-53D022C9860C}" type="datetimeFigureOut">
              <a:rPr lang="zh-CN" altLang="en-US"/>
              <a:pPr>
                <a:defRPr/>
              </a:pPr>
              <a:t>2018/8/9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0D818D4E-4F28-4ABF-8C29-0192CC4210E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000628" y="142852"/>
            <a:ext cx="3143272" cy="500066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90D43168-42BB-4BC5-9A6C-03D833140DCC}" type="datetimeFigureOut">
              <a:rPr lang="zh-CN" altLang="en-US"/>
              <a:pPr>
                <a:defRPr/>
              </a:pPr>
              <a:t>2018/8/9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514FC9D2-25CC-4562-886E-BB0C50BB7A8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36F0FE2F-CCDE-4BFC-8CF5-B9328C76EF11}" type="datetimeFigureOut">
              <a:rPr lang="zh-CN" altLang="en-US"/>
              <a:pPr>
                <a:defRPr/>
              </a:pPr>
              <a:t>2018/8/9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ADDB06AF-7D58-40DD-8C4C-6BCD6CAA47A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6600632F-A813-4ED0-A88F-CA938D638B8D}" type="datetimeFigureOut">
              <a:rPr lang="zh-CN" altLang="en-US"/>
              <a:pPr>
                <a:defRPr/>
              </a:pPr>
              <a:t>2018/8/9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C805C07B-969B-49BE-A3EE-42CCB113AB7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9D93FC9C-B9B6-4D30-B022-76F91B0851E8}" type="datetimeFigureOut">
              <a:rPr lang="zh-CN" altLang="en-US"/>
              <a:pPr>
                <a:defRPr/>
              </a:pPr>
              <a:t>2018/8/9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7491733A-4361-418C-85AF-F824C7D6F7C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接连接符 3"/>
          <p:cNvCxnSpPr/>
          <p:nvPr userDrawn="1"/>
        </p:nvCxnSpPr>
        <p:spPr>
          <a:xfrm>
            <a:off x="428625" y="714375"/>
            <a:ext cx="8286750" cy="1588"/>
          </a:xfrm>
          <a:prstGeom prst="line">
            <a:avLst/>
          </a:prstGeom>
          <a:ln w="317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7" name="Picture 2" descr="C:\Documents and Settings\Administrator\桌面\五洲时代天华Logo.png"/>
          <p:cNvPicPr>
            <a:picLocks noChangeAspect="1" noChangeArrowheads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725488" y="134938"/>
            <a:ext cx="1757362" cy="554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2" name="直接连接符 11"/>
          <p:cNvCxnSpPr/>
          <p:nvPr userDrawn="1"/>
        </p:nvCxnSpPr>
        <p:spPr>
          <a:xfrm>
            <a:off x="428625" y="6356350"/>
            <a:ext cx="8286750" cy="1588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7.wm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5"/>
          <p:cNvSpPr txBox="1">
            <a:spLocks noChangeArrowheads="1"/>
          </p:cNvSpPr>
          <p:nvPr/>
        </p:nvSpPr>
        <p:spPr bwMode="auto">
          <a:xfrm>
            <a:off x="2700338" y="3068638"/>
            <a:ext cx="3887787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7200">
                <a:solidFill>
                  <a:srgbClr val="FFC000"/>
                </a:solidFill>
                <a:latin typeface="宋体" charset="-122"/>
                <a:ea typeface="黑体" pitchFamily="2" charset="-122"/>
              </a:rPr>
              <a:t>服务师生</a:t>
            </a:r>
          </a:p>
        </p:txBody>
      </p:sp>
      <p:sp>
        <p:nvSpPr>
          <p:cNvPr id="3" name="TextBox 5"/>
          <p:cNvSpPr txBox="1">
            <a:spLocks noChangeArrowheads="1"/>
          </p:cNvSpPr>
          <p:nvPr/>
        </p:nvSpPr>
        <p:spPr bwMode="auto">
          <a:xfrm>
            <a:off x="4427538" y="4365625"/>
            <a:ext cx="3889375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7200">
                <a:solidFill>
                  <a:srgbClr val="FFC000"/>
                </a:solidFill>
                <a:latin typeface="宋体" charset="-122"/>
                <a:ea typeface="黑体" pitchFamily="2" charset="-122"/>
              </a:rPr>
              <a:t>方便老师</a:t>
            </a:r>
          </a:p>
        </p:txBody>
      </p:sp>
      <p:sp>
        <p:nvSpPr>
          <p:cNvPr id="4" name="TextBox 5"/>
          <p:cNvSpPr txBox="1">
            <a:spLocks noChangeArrowheads="1"/>
          </p:cNvSpPr>
          <p:nvPr/>
        </p:nvSpPr>
        <p:spPr bwMode="auto">
          <a:xfrm>
            <a:off x="1042988" y="1773238"/>
            <a:ext cx="3889375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7200">
                <a:solidFill>
                  <a:srgbClr val="FFC000"/>
                </a:solidFill>
                <a:latin typeface="宋体" charset="-122"/>
                <a:ea typeface="黑体" pitchFamily="2" charset="-122"/>
              </a:rPr>
              <a:t>贴近教学</a:t>
            </a:r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1"/>
          <p:cNvSpPr>
            <a:spLocks noChangeArrowheads="1"/>
          </p:cNvSpPr>
          <p:nvPr/>
        </p:nvSpPr>
        <p:spPr bwMode="auto">
          <a:xfrm>
            <a:off x="323528" y="1486693"/>
            <a:ext cx="8424936" cy="4246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just" eaLnBrk="0" hangingPunct="0">
              <a:lnSpc>
                <a:spcPct val="150000"/>
              </a:lnSpc>
            </a:pPr>
            <a:r>
              <a:rPr lang="en-US" altLang="zh-CN" sz="3600" b="1" dirty="0">
                <a:latin typeface="黑体" pitchFamily="2" charset="-122"/>
                <a:ea typeface="黑体" pitchFamily="2" charset="-122"/>
                <a:cs typeface="Times New Roman" pitchFamily="18" charset="0"/>
              </a:rPr>
              <a:t>    </a:t>
            </a:r>
            <a:r>
              <a:rPr lang="zh-CN" sz="3600" b="1" dirty="0">
                <a:latin typeface="黑体" pitchFamily="2" charset="-122"/>
                <a:ea typeface="黑体" pitchFamily="2" charset="-122"/>
                <a:cs typeface="Times New Roman" pitchFamily="18" charset="0"/>
              </a:rPr>
              <a:t>口袋里有</a:t>
            </a:r>
            <a:r>
              <a:rPr lang="en-US" altLang="zh-CN" sz="3600" b="1" dirty="0">
                <a:latin typeface="黑体" pitchFamily="2" charset="-122"/>
                <a:ea typeface="黑体" pitchFamily="2" charset="-122"/>
                <a:cs typeface="Times New Roman" pitchFamily="18" charset="0"/>
              </a:rPr>
              <a:t>3</a:t>
            </a:r>
            <a:r>
              <a:rPr lang="zh-CN" altLang="en-US" sz="3600" b="1" dirty="0">
                <a:latin typeface="黑体" pitchFamily="2" charset="-122"/>
                <a:ea typeface="黑体" pitchFamily="2" charset="-122"/>
                <a:cs typeface="Times New Roman" pitchFamily="18" charset="0"/>
              </a:rPr>
              <a:t>个红球和</a:t>
            </a:r>
            <a:r>
              <a:rPr lang="en-US" altLang="zh-CN" sz="3600" b="1" dirty="0">
                <a:latin typeface="黑体" pitchFamily="2" charset="-122"/>
                <a:ea typeface="黑体" pitchFamily="2" charset="-122"/>
                <a:cs typeface="Times New Roman" pitchFamily="18" charset="0"/>
              </a:rPr>
              <a:t>2</a:t>
            </a:r>
            <a:r>
              <a:rPr lang="zh-CN" altLang="en-US" sz="3600" b="1" dirty="0">
                <a:latin typeface="黑体" pitchFamily="2" charset="-122"/>
                <a:ea typeface="黑体" pitchFamily="2" charset="-122"/>
                <a:cs typeface="Times New Roman" pitchFamily="18" charset="0"/>
              </a:rPr>
              <a:t>个白球，球除颜色外完全相同，从中任意摸出</a:t>
            </a:r>
            <a:r>
              <a:rPr lang="en-US" altLang="zh-CN" sz="3600" b="1" dirty="0">
                <a:latin typeface="黑体" pitchFamily="2" charset="-122"/>
                <a:ea typeface="黑体" pitchFamily="2" charset="-122"/>
                <a:cs typeface="Times New Roman" pitchFamily="18" charset="0"/>
              </a:rPr>
              <a:t>1</a:t>
            </a:r>
            <a:r>
              <a:rPr lang="zh-CN" altLang="en-US" sz="3600" b="1" dirty="0" smtClean="0">
                <a:latin typeface="黑体" pitchFamily="2" charset="-122"/>
                <a:ea typeface="黑体" pitchFamily="2" charset="-122"/>
                <a:cs typeface="Times New Roman" pitchFamily="18" charset="0"/>
              </a:rPr>
              <a:t>个球</a:t>
            </a:r>
            <a:r>
              <a:rPr lang="zh-CN" altLang="en-US" sz="3600" b="1" dirty="0">
                <a:latin typeface="黑体" pitchFamily="2" charset="-122"/>
                <a:ea typeface="黑体" pitchFamily="2" charset="-122"/>
                <a:cs typeface="Times New Roman" pitchFamily="18" charset="0"/>
              </a:rPr>
              <a:t>。那么，摸出红球的可能性是</a:t>
            </a:r>
            <a:r>
              <a:rPr lang="en-US" altLang="zh-CN" sz="3600" b="1" dirty="0" smtClean="0">
                <a:solidFill>
                  <a:srgbClr val="FF0000"/>
                </a:solidFill>
                <a:latin typeface="黑体" pitchFamily="2" charset="-122"/>
                <a:ea typeface="黑体" pitchFamily="2" charset="-122"/>
                <a:cs typeface="Times New Roman" pitchFamily="18" charset="0"/>
              </a:rPr>
              <a:t>(   )</a:t>
            </a:r>
            <a:r>
              <a:rPr lang="zh-CN" altLang="en-US" sz="3600" b="1" dirty="0">
                <a:latin typeface="黑体" pitchFamily="2" charset="-122"/>
                <a:ea typeface="黑体" pitchFamily="2" charset="-122"/>
                <a:cs typeface="Times New Roman" pitchFamily="18" charset="0"/>
              </a:rPr>
              <a:t>，摸出白球的可能性是</a:t>
            </a:r>
            <a:r>
              <a:rPr lang="en-US" altLang="zh-CN" sz="3600" b="1" dirty="0">
                <a:solidFill>
                  <a:srgbClr val="FF0000"/>
                </a:solidFill>
                <a:latin typeface="黑体" pitchFamily="2" charset="-122"/>
                <a:ea typeface="黑体" pitchFamily="2" charset="-122"/>
                <a:cs typeface="Times New Roman" pitchFamily="18" charset="0"/>
              </a:rPr>
              <a:t>(     )</a:t>
            </a:r>
            <a:r>
              <a:rPr lang="zh-CN" altLang="en-US" sz="3600" b="1" dirty="0">
                <a:latin typeface="黑体" pitchFamily="2" charset="-122"/>
                <a:ea typeface="黑体" pitchFamily="2" charset="-122"/>
                <a:cs typeface="Times New Roman" pitchFamily="18" charset="0"/>
              </a:rPr>
              <a:t>。要使它们的可能性相同，可以怎么做？</a:t>
            </a:r>
            <a:endParaRPr lang="zh-CN" altLang="en-US" sz="4800" b="1" dirty="0">
              <a:latin typeface="黑体" pitchFamily="2" charset="-122"/>
              <a:ea typeface="黑体" pitchFamily="2" charset="-122"/>
              <a:cs typeface="Times New Roman" pitchFamily="18" charset="0"/>
            </a:endParaRPr>
          </a:p>
        </p:txBody>
      </p:sp>
      <p:grpSp>
        <p:nvGrpSpPr>
          <p:cNvPr id="2" name="组合 7"/>
          <p:cNvGrpSpPr>
            <a:grpSpLocks/>
          </p:cNvGrpSpPr>
          <p:nvPr/>
        </p:nvGrpSpPr>
        <p:grpSpPr bwMode="auto">
          <a:xfrm>
            <a:off x="6306468" y="3075484"/>
            <a:ext cx="785812" cy="1217612"/>
            <a:chOff x="7215206" y="2786058"/>
            <a:chExt cx="785818" cy="1217835"/>
          </a:xfrm>
        </p:grpSpPr>
        <p:sp>
          <p:nvSpPr>
            <p:cNvPr id="8201" name="TextBox 3"/>
            <p:cNvSpPr txBox="1">
              <a:spLocks noChangeArrowheads="1"/>
            </p:cNvSpPr>
            <p:nvPr/>
          </p:nvSpPr>
          <p:spPr bwMode="auto">
            <a:xfrm>
              <a:off x="7358082" y="2786058"/>
              <a:ext cx="571504" cy="6463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altLang="zh-CN" sz="3600" b="1" dirty="0">
                  <a:solidFill>
                    <a:srgbClr val="FF0000"/>
                  </a:solidFill>
                </a:rPr>
                <a:t>3</a:t>
              </a:r>
              <a:endParaRPr lang="zh-CN" altLang="en-US" sz="3600" b="1" dirty="0">
                <a:solidFill>
                  <a:srgbClr val="FF0000"/>
                </a:solidFill>
              </a:endParaRPr>
            </a:p>
          </p:txBody>
        </p:sp>
        <p:sp>
          <p:nvSpPr>
            <p:cNvPr id="8202" name="TextBox 4"/>
            <p:cNvSpPr txBox="1">
              <a:spLocks noChangeArrowheads="1"/>
            </p:cNvSpPr>
            <p:nvPr/>
          </p:nvSpPr>
          <p:spPr bwMode="auto">
            <a:xfrm>
              <a:off x="7358082" y="3357562"/>
              <a:ext cx="571504" cy="6463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altLang="zh-CN" sz="3600" b="1" dirty="0">
                  <a:solidFill>
                    <a:srgbClr val="FF0000"/>
                  </a:solidFill>
                </a:rPr>
                <a:t>5</a:t>
              </a:r>
              <a:endParaRPr lang="zh-CN" altLang="en-US" sz="3600" b="1" dirty="0">
                <a:solidFill>
                  <a:srgbClr val="FF0000"/>
                </a:solidFill>
              </a:endParaRPr>
            </a:p>
          </p:txBody>
        </p:sp>
        <p:cxnSp>
          <p:nvCxnSpPr>
            <p:cNvPr id="7" name="直接连接符 6"/>
            <p:cNvCxnSpPr/>
            <p:nvPr/>
          </p:nvCxnSpPr>
          <p:spPr>
            <a:xfrm>
              <a:off x="7215206" y="3357663"/>
              <a:ext cx="785818" cy="1587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" name="组合 8"/>
          <p:cNvGrpSpPr>
            <a:grpSpLocks/>
          </p:cNvGrpSpPr>
          <p:nvPr/>
        </p:nvGrpSpPr>
        <p:grpSpPr bwMode="auto">
          <a:xfrm>
            <a:off x="4146228" y="3867571"/>
            <a:ext cx="785812" cy="1217613"/>
            <a:chOff x="7215206" y="2786058"/>
            <a:chExt cx="785818" cy="1217835"/>
          </a:xfrm>
        </p:grpSpPr>
        <p:sp>
          <p:nvSpPr>
            <p:cNvPr id="8198" name="TextBox 9"/>
            <p:cNvSpPr txBox="1">
              <a:spLocks noChangeArrowheads="1"/>
            </p:cNvSpPr>
            <p:nvPr/>
          </p:nvSpPr>
          <p:spPr bwMode="auto">
            <a:xfrm>
              <a:off x="7358082" y="2786058"/>
              <a:ext cx="571504" cy="6463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altLang="zh-CN" sz="3600" b="1">
                  <a:solidFill>
                    <a:srgbClr val="FF0000"/>
                  </a:solidFill>
                </a:rPr>
                <a:t>2</a:t>
              </a:r>
              <a:endParaRPr lang="zh-CN" altLang="en-US" sz="3600" b="1">
                <a:solidFill>
                  <a:srgbClr val="FF0000"/>
                </a:solidFill>
              </a:endParaRPr>
            </a:p>
          </p:txBody>
        </p:sp>
        <p:sp>
          <p:nvSpPr>
            <p:cNvPr id="8199" name="TextBox 10"/>
            <p:cNvSpPr txBox="1">
              <a:spLocks noChangeArrowheads="1"/>
            </p:cNvSpPr>
            <p:nvPr/>
          </p:nvSpPr>
          <p:spPr bwMode="auto">
            <a:xfrm>
              <a:off x="7358082" y="3357562"/>
              <a:ext cx="571504" cy="6463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altLang="zh-CN" sz="3600" b="1" dirty="0">
                  <a:solidFill>
                    <a:srgbClr val="FF0000"/>
                  </a:solidFill>
                </a:rPr>
                <a:t>5</a:t>
              </a:r>
              <a:endParaRPr lang="zh-CN" altLang="en-US" sz="3600" b="1" dirty="0">
                <a:solidFill>
                  <a:srgbClr val="FF0000"/>
                </a:solidFill>
              </a:endParaRPr>
            </a:p>
          </p:txBody>
        </p:sp>
        <p:cxnSp>
          <p:nvCxnSpPr>
            <p:cNvPr id="12" name="直接连接符 11"/>
            <p:cNvCxnSpPr/>
            <p:nvPr/>
          </p:nvCxnSpPr>
          <p:spPr>
            <a:xfrm>
              <a:off x="7215206" y="3357662"/>
              <a:ext cx="785818" cy="1588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" name="同侧圆角矩形 10"/>
          <p:cNvSpPr/>
          <p:nvPr/>
        </p:nvSpPr>
        <p:spPr>
          <a:xfrm>
            <a:off x="323528" y="770190"/>
            <a:ext cx="2000609" cy="516419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3000" b="1" dirty="0" smtClean="0">
                <a:latin typeface="华文新魏" pitchFamily="2" charset="-122"/>
                <a:ea typeface="华文新魏" pitchFamily="2" charset="-122"/>
                <a:cs typeface="黑体"/>
              </a:rPr>
              <a:t>典题精讲</a:t>
            </a:r>
            <a:endParaRPr lang="zh-CN" altLang="en-US" sz="3000" b="1" dirty="0">
              <a:latin typeface="华文新魏" pitchFamily="2" charset="-122"/>
              <a:ea typeface="华文新魏" pitchFamily="2" charset="-122"/>
              <a:cs typeface="黑体"/>
            </a:endParaRPr>
          </a:p>
        </p:txBody>
      </p:sp>
      <p:cxnSp>
        <p:nvCxnSpPr>
          <p:cNvPr id="13" name="直线连接符 21"/>
          <p:cNvCxnSpPr/>
          <p:nvPr/>
        </p:nvCxnSpPr>
        <p:spPr>
          <a:xfrm flipV="1">
            <a:off x="323526" y="1340768"/>
            <a:ext cx="2071702" cy="5754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格 3"/>
          <p:cNvGraphicFramePr>
            <a:graphicFrameLocks noGrp="1"/>
          </p:cNvGraphicFramePr>
          <p:nvPr/>
        </p:nvGraphicFramePr>
        <p:xfrm>
          <a:off x="1214438" y="2643188"/>
          <a:ext cx="7286677" cy="1214446"/>
        </p:xfrm>
        <a:graphic>
          <a:graphicData uri="http://schemas.openxmlformats.org/drawingml/2006/table">
            <a:tbl>
              <a:tblPr/>
              <a:tblGrid>
                <a:gridCol w="1213983"/>
                <a:gridCol w="866734"/>
                <a:gridCol w="867660"/>
                <a:gridCol w="867660"/>
                <a:gridCol w="867660"/>
                <a:gridCol w="867660"/>
                <a:gridCol w="867660"/>
                <a:gridCol w="867660"/>
              </a:tblGrid>
              <a:tr h="60722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3200" b="1" kern="100" dirty="0">
                          <a:latin typeface="黑体" pitchFamily="2" charset="-122"/>
                          <a:ea typeface="黑体" pitchFamily="2" charset="-122"/>
                          <a:cs typeface="Times New Roman"/>
                        </a:rPr>
                        <a:t>鞋号</a:t>
                      </a:r>
                      <a:endParaRPr lang="zh-CN" sz="2400" b="1" kern="100" dirty="0">
                        <a:latin typeface="黑体" pitchFamily="2" charset="-122"/>
                        <a:ea typeface="黑体" pitchFamily="2" charset="-122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200" b="1" kern="100" dirty="0">
                          <a:latin typeface="黑体" pitchFamily="2" charset="-122"/>
                          <a:ea typeface="黑体" pitchFamily="2" charset="-122"/>
                          <a:cs typeface="Times New Roman"/>
                        </a:rPr>
                        <a:t>19</a:t>
                      </a:r>
                      <a:endParaRPr lang="zh-CN" sz="2400" b="1" kern="100" dirty="0">
                        <a:latin typeface="黑体" pitchFamily="2" charset="-122"/>
                        <a:ea typeface="黑体" pitchFamily="2" charset="-122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200" b="1" kern="100">
                          <a:latin typeface="黑体" pitchFamily="2" charset="-122"/>
                          <a:ea typeface="黑体" pitchFamily="2" charset="-122"/>
                          <a:cs typeface="Times New Roman"/>
                        </a:rPr>
                        <a:t>20</a:t>
                      </a:r>
                      <a:endParaRPr lang="zh-CN" sz="2400" b="1" kern="100">
                        <a:latin typeface="黑体" pitchFamily="2" charset="-122"/>
                        <a:ea typeface="黑体" pitchFamily="2" charset="-122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200" b="1" kern="100">
                          <a:latin typeface="黑体" pitchFamily="2" charset="-122"/>
                          <a:ea typeface="黑体" pitchFamily="2" charset="-122"/>
                          <a:cs typeface="Times New Roman"/>
                        </a:rPr>
                        <a:t>21</a:t>
                      </a:r>
                      <a:endParaRPr lang="zh-CN" sz="2400" b="1" kern="100">
                        <a:latin typeface="黑体" pitchFamily="2" charset="-122"/>
                        <a:ea typeface="黑体" pitchFamily="2" charset="-122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200" b="1" kern="100">
                          <a:latin typeface="黑体" pitchFamily="2" charset="-122"/>
                          <a:ea typeface="黑体" pitchFamily="2" charset="-122"/>
                          <a:cs typeface="Times New Roman"/>
                        </a:rPr>
                        <a:t>22</a:t>
                      </a:r>
                      <a:endParaRPr lang="zh-CN" sz="2400" b="1" kern="100">
                        <a:latin typeface="黑体" pitchFamily="2" charset="-122"/>
                        <a:ea typeface="黑体" pitchFamily="2" charset="-122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200" b="1" kern="100">
                          <a:latin typeface="黑体" pitchFamily="2" charset="-122"/>
                          <a:ea typeface="黑体" pitchFamily="2" charset="-122"/>
                          <a:cs typeface="Times New Roman"/>
                        </a:rPr>
                        <a:t>23</a:t>
                      </a:r>
                      <a:endParaRPr lang="zh-CN" sz="2400" b="1" kern="100">
                        <a:latin typeface="黑体" pitchFamily="2" charset="-122"/>
                        <a:ea typeface="黑体" pitchFamily="2" charset="-122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200" b="1" kern="100">
                          <a:latin typeface="黑体" pitchFamily="2" charset="-122"/>
                          <a:ea typeface="黑体" pitchFamily="2" charset="-122"/>
                          <a:cs typeface="Times New Roman"/>
                        </a:rPr>
                        <a:t>24</a:t>
                      </a:r>
                      <a:endParaRPr lang="zh-CN" sz="2400" b="1" kern="100">
                        <a:latin typeface="黑体" pitchFamily="2" charset="-122"/>
                        <a:ea typeface="黑体" pitchFamily="2" charset="-122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200" b="1" kern="100">
                          <a:latin typeface="黑体" pitchFamily="2" charset="-122"/>
                          <a:ea typeface="黑体" pitchFamily="2" charset="-122"/>
                          <a:cs typeface="Times New Roman"/>
                        </a:rPr>
                        <a:t>25</a:t>
                      </a:r>
                      <a:endParaRPr lang="zh-CN" sz="2400" b="1" kern="100">
                        <a:latin typeface="黑体" pitchFamily="2" charset="-122"/>
                        <a:ea typeface="黑体" pitchFamily="2" charset="-122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0722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3200" b="1" kern="100" dirty="0">
                          <a:latin typeface="黑体" pitchFamily="2" charset="-122"/>
                          <a:ea typeface="黑体" pitchFamily="2" charset="-122"/>
                          <a:cs typeface="Times New Roman"/>
                        </a:rPr>
                        <a:t>人数</a:t>
                      </a:r>
                      <a:endParaRPr lang="zh-CN" sz="2400" b="1" kern="100" dirty="0">
                        <a:latin typeface="黑体" pitchFamily="2" charset="-122"/>
                        <a:ea typeface="黑体" pitchFamily="2" charset="-122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200" b="1" kern="100">
                          <a:latin typeface="黑体" pitchFamily="2" charset="-122"/>
                          <a:ea typeface="黑体" pitchFamily="2" charset="-122"/>
                          <a:cs typeface="Times New Roman"/>
                        </a:rPr>
                        <a:t>3</a:t>
                      </a:r>
                      <a:endParaRPr lang="zh-CN" sz="2400" b="1" kern="100">
                        <a:latin typeface="黑体" pitchFamily="2" charset="-122"/>
                        <a:ea typeface="黑体" pitchFamily="2" charset="-122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200" b="1" kern="100" dirty="0">
                          <a:latin typeface="黑体" pitchFamily="2" charset="-122"/>
                          <a:ea typeface="黑体" pitchFamily="2" charset="-122"/>
                          <a:cs typeface="Times New Roman"/>
                        </a:rPr>
                        <a:t>5</a:t>
                      </a:r>
                      <a:endParaRPr lang="zh-CN" sz="2400" b="1" kern="100" dirty="0">
                        <a:latin typeface="黑体" pitchFamily="2" charset="-122"/>
                        <a:ea typeface="黑体" pitchFamily="2" charset="-122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200" b="1" kern="100" dirty="0">
                          <a:latin typeface="黑体" pitchFamily="2" charset="-122"/>
                          <a:ea typeface="黑体" pitchFamily="2" charset="-122"/>
                          <a:cs typeface="Times New Roman"/>
                        </a:rPr>
                        <a:t>4</a:t>
                      </a:r>
                      <a:endParaRPr lang="zh-CN" sz="2400" b="1" kern="100" dirty="0">
                        <a:latin typeface="黑体" pitchFamily="2" charset="-122"/>
                        <a:ea typeface="黑体" pitchFamily="2" charset="-122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200" b="1" kern="100" dirty="0">
                          <a:latin typeface="黑体" pitchFamily="2" charset="-122"/>
                          <a:ea typeface="黑体" pitchFamily="2" charset="-122"/>
                          <a:cs typeface="Times New Roman"/>
                        </a:rPr>
                        <a:t>8</a:t>
                      </a:r>
                      <a:endParaRPr lang="zh-CN" sz="2400" b="1" kern="100" dirty="0">
                        <a:latin typeface="黑体" pitchFamily="2" charset="-122"/>
                        <a:ea typeface="黑体" pitchFamily="2" charset="-122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200" b="1" kern="100" dirty="0">
                          <a:latin typeface="黑体" pitchFamily="2" charset="-122"/>
                          <a:ea typeface="黑体" pitchFamily="2" charset="-122"/>
                          <a:cs typeface="Times New Roman"/>
                        </a:rPr>
                        <a:t>9</a:t>
                      </a:r>
                      <a:endParaRPr lang="zh-CN" sz="2400" b="1" kern="100" dirty="0">
                        <a:latin typeface="黑体" pitchFamily="2" charset="-122"/>
                        <a:ea typeface="黑体" pitchFamily="2" charset="-122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200" b="1" kern="100" dirty="0">
                          <a:latin typeface="黑体" pitchFamily="2" charset="-122"/>
                          <a:ea typeface="黑体" pitchFamily="2" charset="-122"/>
                          <a:cs typeface="Times New Roman"/>
                        </a:rPr>
                        <a:t>2</a:t>
                      </a:r>
                      <a:endParaRPr lang="zh-CN" sz="2400" b="1" kern="100" dirty="0">
                        <a:latin typeface="黑体" pitchFamily="2" charset="-122"/>
                        <a:ea typeface="黑体" pitchFamily="2" charset="-122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200" b="1" kern="100" dirty="0">
                          <a:latin typeface="黑体" pitchFamily="2" charset="-122"/>
                          <a:ea typeface="黑体" pitchFamily="2" charset="-122"/>
                          <a:cs typeface="Times New Roman"/>
                        </a:rPr>
                        <a:t>3</a:t>
                      </a:r>
                      <a:endParaRPr lang="zh-CN" sz="2400" b="1" kern="100" dirty="0">
                        <a:latin typeface="黑体" pitchFamily="2" charset="-122"/>
                        <a:ea typeface="黑体" pitchFamily="2" charset="-122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152" name="Rectangle 2"/>
          <p:cNvSpPr>
            <a:spLocks noChangeArrowheads="1"/>
          </p:cNvSpPr>
          <p:nvPr/>
        </p:nvSpPr>
        <p:spPr bwMode="auto">
          <a:xfrm>
            <a:off x="285750" y="1428750"/>
            <a:ext cx="8572500" cy="1077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>
              <a:defRPr/>
            </a:pPr>
            <a:r>
              <a:rPr lang="zh-CN" sz="3200" b="1" dirty="0">
                <a:latin typeface="+mn-ea"/>
                <a:ea typeface="+mn-ea"/>
                <a:cs typeface="Times New Roman" pitchFamily="18" charset="0"/>
              </a:rPr>
              <a:t>小华统计了全班同学的鞋号，并将数据记录在下表中。</a:t>
            </a:r>
            <a:endParaRPr lang="zh-CN" b="1" dirty="0">
              <a:latin typeface="+mn-ea"/>
              <a:ea typeface="+mn-ea"/>
              <a:cs typeface="Times New Roman" pitchFamily="18" charset="0"/>
            </a:endParaRPr>
          </a:p>
        </p:txBody>
      </p:sp>
      <p:sp>
        <p:nvSpPr>
          <p:cNvPr id="9249" name="Rectangle 3"/>
          <p:cNvSpPr>
            <a:spLocks noChangeArrowheads="1"/>
          </p:cNvSpPr>
          <p:nvPr/>
        </p:nvSpPr>
        <p:spPr bwMode="auto">
          <a:xfrm>
            <a:off x="428625" y="5702300"/>
            <a:ext cx="8501063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/>
            <a:r>
              <a:rPr lang="en-US" altLang="zh-CN" sz="3200" b="1">
                <a:latin typeface="黑体" pitchFamily="2" charset="-122"/>
                <a:ea typeface="黑体" pitchFamily="2" charset="-122"/>
                <a:cs typeface="Times New Roman" pitchFamily="18" charset="0"/>
              </a:rPr>
              <a:t>2</a:t>
            </a:r>
            <a:r>
              <a:rPr lang="zh-CN" altLang="en-US" sz="3200" b="1">
                <a:latin typeface="黑体" pitchFamily="2" charset="-122"/>
                <a:ea typeface="黑体" pitchFamily="2" charset="-122"/>
                <a:cs typeface="Times New Roman" pitchFamily="18" charset="0"/>
              </a:rPr>
              <a:t>）鞋号大于</a:t>
            </a:r>
            <a:r>
              <a:rPr lang="en-US" altLang="zh-CN" sz="3200" b="1">
                <a:latin typeface="黑体" pitchFamily="2" charset="-122"/>
                <a:ea typeface="黑体" pitchFamily="2" charset="-122"/>
                <a:cs typeface="Times New Roman" pitchFamily="18" charset="0"/>
              </a:rPr>
              <a:t>21</a:t>
            </a:r>
            <a:r>
              <a:rPr lang="zh-CN" altLang="en-US" sz="3200" b="1">
                <a:latin typeface="黑体" pitchFamily="2" charset="-122"/>
                <a:ea typeface="黑体" pitchFamily="2" charset="-122"/>
                <a:cs typeface="Times New Roman" pitchFamily="18" charset="0"/>
              </a:rPr>
              <a:t>号的可能性是</a:t>
            </a:r>
            <a:r>
              <a:rPr lang="en-US" altLang="zh-CN" sz="3200" b="1">
                <a:solidFill>
                  <a:srgbClr val="FF0000"/>
                </a:solidFill>
                <a:latin typeface="黑体" pitchFamily="2" charset="-122"/>
                <a:ea typeface="黑体" pitchFamily="2" charset="-122"/>
                <a:cs typeface="Times New Roman" pitchFamily="18" charset="0"/>
              </a:rPr>
              <a:t>(     )</a:t>
            </a:r>
            <a:r>
              <a:rPr lang="zh-CN" altLang="en-US" sz="3200" b="1">
                <a:latin typeface="黑体" pitchFamily="2" charset="-122"/>
                <a:ea typeface="黑体" pitchFamily="2" charset="-122"/>
                <a:cs typeface="Times New Roman" pitchFamily="18" charset="0"/>
              </a:rPr>
              <a:t>。</a:t>
            </a:r>
            <a:endParaRPr lang="zh-CN" altLang="en-US" sz="4400" b="1">
              <a:latin typeface="黑体" pitchFamily="2" charset="-122"/>
              <a:ea typeface="黑体" pitchFamily="2" charset="-122"/>
              <a:cs typeface="Times New Roman" pitchFamily="18" charset="0"/>
            </a:endParaRPr>
          </a:p>
        </p:txBody>
      </p:sp>
      <p:sp>
        <p:nvSpPr>
          <p:cNvPr id="9250" name="矩形 7"/>
          <p:cNvSpPr>
            <a:spLocks noChangeArrowheads="1"/>
          </p:cNvSpPr>
          <p:nvPr/>
        </p:nvSpPr>
        <p:spPr bwMode="auto">
          <a:xfrm>
            <a:off x="428625" y="4071938"/>
            <a:ext cx="8215313" cy="145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lnSpc>
                <a:spcPct val="150000"/>
              </a:lnSpc>
            </a:pPr>
            <a:r>
              <a:rPr lang="en-US" altLang="zh-CN" sz="3200" b="1">
                <a:latin typeface="黑体" pitchFamily="2" charset="-122"/>
                <a:ea typeface="黑体" pitchFamily="2" charset="-122"/>
                <a:cs typeface="Times New Roman" pitchFamily="18" charset="0"/>
              </a:rPr>
              <a:t>1</a:t>
            </a:r>
            <a:r>
              <a:rPr lang="zh-CN" altLang="en-US" sz="3200" b="1">
                <a:latin typeface="黑体" pitchFamily="2" charset="-122"/>
                <a:ea typeface="黑体" pitchFamily="2" charset="-122"/>
                <a:cs typeface="Times New Roman" pitchFamily="18" charset="0"/>
              </a:rPr>
              <a:t>）从这个班中任选一位同学，他的鞋号为</a:t>
            </a:r>
            <a:r>
              <a:rPr lang="en-US" altLang="zh-CN" sz="3200" b="1">
                <a:latin typeface="黑体" pitchFamily="2" charset="-122"/>
                <a:ea typeface="黑体" pitchFamily="2" charset="-122"/>
                <a:cs typeface="Times New Roman" pitchFamily="18" charset="0"/>
              </a:rPr>
              <a:t>21</a:t>
            </a:r>
            <a:r>
              <a:rPr lang="zh-CN" altLang="en-US" sz="3200" b="1">
                <a:latin typeface="黑体" pitchFamily="2" charset="-122"/>
                <a:ea typeface="黑体" pitchFamily="2" charset="-122"/>
                <a:cs typeface="Times New Roman" pitchFamily="18" charset="0"/>
              </a:rPr>
              <a:t>号或</a:t>
            </a:r>
            <a:r>
              <a:rPr lang="en-US" altLang="zh-CN" sz="3200" b="1">
                <a:latin typeface="黑体" pitchFamily="2" charset="-122"/>
                <a:ea typeface="黑体" pitchFamily="2" charset="-122"/>
                <a:cs typeface="Times New Roman" pitchFamily="18" charset="0"/>
              </a:rPr>
              <a:t>22</a:t>
            </a:r>
            <a:r>
              <a:rPr lang="zh-CN" altLang="en-US" sz="3200" b="1">
                <a:latin typeface="黑体" pitchFamily="2" charset="-122"/>
                <a:ea typeface="黑体" pitchFamily="2" charset="-122"/>
                <a:cs typeface="Times New Roman" pitchFamily="18" charset="0"/>
              </a:rPr>
              <a:t>号的可能性比    </a:t>
            </a:r>
            <a:r>
              <a:rPr lang="en-US" altLang="zh-CN" sz="3200" b="1">
                <a:solidFill>
                  <a:srgbClr val="FF0000"/>
                </a:solidFill>
                <a:latin typeface="黑体" pitchFamily="2" charset="-122"/>
                <a:ea typeface="黑体" pitchFamily="2" charset="-122"/>
                <a:cs typeface="Times New Roman" pitchFamily="18" charset="0"/>
              </a:rPr>
              <a:t>(   )</a:t>
            </a:r>
            <a:r>
              <a:rPr lang="zh-CN" altLang="en-US" sz="3200" b="1">
                <a:latin typeface="黑体" pitchFamily="2" charset="-122"/>
                <a:ea typeface="黑体" pitchFamily="2" charset="-122"/>
                <a:cs typeface="Times New Roman" pitchFamily="18" charset="0"/>
              </a:rPr>
              <a:t>。</a:t>
            </a:r>
            <a:endParaRPr lang="zh-CN" altLang="en-US" sz="4400" b="1">
              <a:latin typeface="黑体" pitchFamily="2" charset="-122"/>
              <a:ea typeface="黑体" pitchFamily="2" charset="-122"/>
              <a:cs typeface="Times New Roman" pitchFamily="18" charset="0"/>
            </a:endParaRPr>
          </a:p>
        </p:txBody>
      </p:sp>
      <p:grpSp>
        <p:nvGrpSpPr>
          <p:cNvPr id="2" name="组合 11"/>
          <p:cNvGrpSpPr>
            <a:grpSpLocks/>
          </p:cNvGrpSpPr>
          <p:nvPr/>
        </p:nvGrpSpPr>
        <p:grpSpPr bwMode="auto">
          <a:xfrm>
            <a:off x="4400550" y="4652963"/>
            <a:ext cx="412750" cy="1077912"/>
            <a:chOff x="4357685" y="4796050"/>
            <a:chExt cx="412294" cy="1077218"/>
          </a:xfrm>
        </p:grpSpPr>
        <p:sp>
          <p:nvSpPr>
            <p:cNvPr id="9257" name="TextBox 8"/>
            <p:cNvSpPr txBox="1">
              <a:spLocks noChangeArrowheads="1"/>
            </p:cNvSpPr>
            <p:nvPr/>
          </p:nvSpPr>
          <p:spPr bwMode="auto">
            <a:xfrm>
              <a:off x="4357686" y="4796050"/>
              <a:ext cx="412293" cy="10772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3200" b="1"/>
                <a:t>1</a:t>
              </a:r>
            </a:p>
            <a:p>
              <a:pPr algn="ctr"/>
              <a:r>
                <a:rPr lang="en-US" altLang="zh-CN" sz="3200" b="1"/>
                <a:t>2</a:t>
              </a:r>
              <a:endParaRPr lang="zh-CN" altLang="en-US" sz="3200" b="1"/>
            </a:p>
          </p:txBody>
        </p:sp>
        <p:cxnSp>
          <p:nvCxnSpPr>
            <p:cNvPr id="11" name="直接连接符 10"/>
            <p:cNvCxnSpPr/>
            <p:nvPr/>
          </p:nvCxnSpPr>
          <p:spPr>
            <a:xfrm rot="10800000" flipH="1">
              <a:off x="4357685" y="5324347"/>
              <a:ext cx="385337" cy="158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5214938" y="4929188"/>
            <a:ext cx="57150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3600" b="1">
                <a:solidFill>
                  <a:srgbClr val="FF0000"/>
                </a:solidFill>
              </a:rPr>
              <a:t>小</a:t>
            </a:r>
          </a:p>
        </p:txBody>
      </p:sp>
      <p:grpSp>
        <p:nvGrpSpPr>
          <p:cNvPr id="3" name="组合 16"/>
          <p:cNvGrpSpPr>
            <a:grpSpLocks/>
          </p:cNvGrpSpPr>
          <p:nvPr/>
        </p:nvGrpSpPr>
        <p:grpSpPr bwMode="auto">
          <a:xfrm>
            <a:off x="5857875" y="5429250"/>
            <a:ext cx="928688" cy="1217613"/>
            <a:chOff x="6000760" y="5429264"/>
            <a:chExt cx="928694" cy="1217835"/>
          </a:xfrm>
        </p:grpSpPr>
        <p:sp>
          <p:nvSpPr>
            <p:cNvPr id="9254" name="TextBox 13"/>
            <p:cNvSpPr txBox="1">
              <a:spLocks noChangeArrowheads="1"/>
            </p:cNvSpPr>
            <p:nvPr/>
          </p:nvSpPr>
          <p:spPr bwMode="auto">
            <a:xfrm>
              <a:off x="6000760" y="5429264"/>
              <a:ext cx="928694" cy="6463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altLang="zh-CN" sz="3600" b="1" dirty="0">
                  <a:solidFill>
                    <a:srgbClr val="FF0000"/>
                  </a:solidFill>
                </a:rPr>
                <a:t>11</a:t>
              </a:r>
              <a:endParaRPr lang="zh-CN" altLang="en-US" sz="3600" b="1" dirty="0">
                <a:solidFill>
                  <a:srgbClr val="FF0000"/>
                </a:solidFill>
              </a:endParaRPr>
            </a:p>
          </p:txBody>
        </p:sp>
        <p:sp>
          <p:nvSpPr>
            <p:cNvPr id="9255" name="TextBox 14"/>
            <p:cNvSpPr txBox="1">
              <a:spLocks noChangeArrowheads="1"/>
            </p:cNvSpPr>
            <p:nvPr/>
          </p:nvSpPr>
          <p:spPr bwMode="auto">
            <a:xfrm>
              <a:off x="6036479" y="6000768"/>
              <a:ext cx="857256" cy="6463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altLang="zh-CN" sz="3600" b="1">
                  <a:solidFill>
                    <a:srgbClr val="FF0000"/>
                  </a:solidFill>
                </a:rPr>
                <a:t>17</a:t>
              </a:r>
              <a:endParaRPr lang="zh-CN" altLang="en-US" sz="3600" b="1">
                <a:solidFill>
                  <a:srgbClr val="FF0000"/>
                </a:solidFill>
              </a:endParaRPr>
            </a:p>
          </p:txBody>
        </p:sp>
        <p:cxnSp>
          <p:nvCxnSpPr>
            <p:cNvPr id="16" name="直接连接符 15"/>
            <p:cNvCxnSpPr/>
            <p:nvPr/>
          </p:nvCxnSpPr>
          <p:spPr>
            <a:xfrm>
              <a:off x="6072198" y="6000868"/>
              <a:ext cx="785817" cy="1588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" name="同侧圆角矩形 13"/>
          <p:cNvSpPr/>
          <p:nvPr/>
        </p:nvSpPr>
        <p:spPr>
          <a:xfrm>
            <a:off x="539552" y="757407"/>
            <a:ext cx="2000609" cy="516419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3000" b="1" dirty="0" smtClean="0">
                <a:latin typeface="华文新魏" pitchFamily="2" charset="-122"/>
                <a:ea typeface="华文新魏" pitchFamily="2" charset="-122"/>
                <a:cs typeface="黑体"/>
              </a:rPr>
              <a:t>学以致用</a:t>
            </a:r>
            <a:endParaRPr lang="zh-CN" altLang="en-US" sz="3000" b="1" dirty="0">
              <a:latin typeface="华文新魏" pitchFamily="2" charset="-122"/>
              <a:ea typeface="华文新魏" pitchFamily="2" charset="-122"/>
              <a:cs typeface="黑体"/>
            </a:endParaRPr>
          </a:p>
        </p:txBody>
      </p:sp>
      <p:cxnSp>
        <p:nvCxnSpPr>
          <p:cNvPr id="15" name="直线连接符 21"/>
          <p:cNvCxnSpPr/>
          <p:nvPr/>
        </p:nvCxnSpPr>
        <p:spPr>
          <a:xfrm flipV="1">
            <a:off x="539550" y="1399725"/>
            <a:ext cx="2071702" cy="5754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8"/>
          <p:cNvGrpSpPr>
            <a:grpSpLocks/>
          </p:cNvGrpSpPr>
          <p:nvPr/>
        </p:nvGrpSpPr>
        <p:grpSpPr bwMode="auto">
          <a:xfrm>
            <a:off x="762000" y="1214438"/>
            <a:ext cx="7858125" cy="1077912"/>
            <a:chOff x="285720" y="1214422"/>
            <a:chExt cx="7858180" cy="1077218"/>
          </a:xfrm>
        </p:grpSpPr>
        <p:sp>
          <p:nvSpPr>
            <p:cNvPr id="10246" name="Rectangle 3"/>
            <p:cNvSpPr>
              <a:spLocks noChangeArrowheads="1"/>
            </p:cNvSpPr>
            <p:nvPr/>
          </p:nvSpPr>
          <p:spPr bwMode="auto">
            <a:xfrm>
              <a:off x="285720" y="1415465"/>
              <a:ext cx="7858180" cy="584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 eaLnBrk="0" hangingPunct="0"/>
              <a:r>
                <a:rPr lang="zh-CN" sz="3200" b="1">
                  <a:latin typeface="黑体" pitchFamily="2" charset="-122"/>
                  <a:ea typeface="黑体" pitchFamily="2" charset="-122"/>
                  <a:cs typeface="Times New Roman" pitchFamily="18" charset="0"/>
                </a:rPr>
                <a:t>设计一个转盘，使转到</a:t>
              </a:r>
              <a:r>
                <a:rPr lang="en-US" altLang="zh-CN" sz="3200" b="1">
                  <a:latin typeface="黑体" pitchFamily="2" charset="-122"/>
                  <a:ea typeface="黑体" pitchFamily="2" charset="-122"/>
                  <a:cs typeface="Times New Roman" pitchFamily="18" charset="0"/>
                </a:rPr>
                <a:t>3</a:t>
              </a:r>
              <a:r>
                <a:rPr lang="zh-CN" altLang="en-US" sz="3200" b="1">
                  <a:latin typeface="黑体" pitchFamily="2" charset="-122"/>
                  <a:ea typeface="黑体" pitchFamily="2" charset="-122"/>
                  <a:cs typeface="Times New Roman" pitchFamily="18" charset="0"/>
                </a:rPr>
                <a:t>的可能性是   。</a:t>
              </a:r>
              <a:endParaRPr lang="zh-CN" altLang="en-US" sz="4400" b="1">
                <a:latin typeface="黑体" pitchFamily="2" charset="-122"/>
                <a:ea typeface="黑体" pitchFamily="2" charset="-122"/>
                <a:cs typeface="Times New Roman" pitchFamily="18" charset="0"/>
              </a:endParaRPr>
            </a:p>
          </p:txBody>
        </p:sp>
        <p:grpSp>
          <p:nvGrpSpPr>
            <p:cNvPr id="3" name="组合 15"/>
            <p:cNvGrpSpPr>
              <a:grpSpLocks/>
            </p:cNvGrpSpPr>
            <p:nvPr/>
          </p:nvGrpSpPr>
          <p:grpSpPr bwMode="auto">
            <a:xfrm>
              <a:off x="6786578" y="1214422"/>
              <a:ext cx="412294" cy="1077218"/>
              <a:chOff x="4357685" y="4796050"/>
              <a:chExt cx="412294" cy="1077218"/>
            </a:xfrm>
          </p:grpSpPr>
          <p:sp>
            <p:nvSpPr>
              <p:cNvPr id="10248" name="TextBox 16"/>
              <p:cNvSpPr txBox="1">
                <a:spLocks noChangeArrowheads="1"/>
              </p:cNvSpPr>
              <p:nvPr/>
            </p:nvSpPr>
            <p:spPr bwMode="auto">
              <a:xfrm>
                <a:off x="4357686" y="4796050"/>
                <a:ext cx="412293" cy="10772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altLang="zh-CN" sz="3200"/>
                  <a:t>1</a:t>
                </a:r>
              </a:p>
              <a:p>
                <a:pPr algn="ctr"/>
                <a:r>
                  <a:rPr lang="en-US" altLang="zh-CN" sz="3200"/>
                  <a:t>4</a:t>
                </a:r>
                <a:endParaRPr lang="zh-CN" altLang="en-US" sz="3200"/>
              </a:p>
            </p:txBody>
          </p:sp>
          <p:cxnSp>
            <p:nvCxnSpPr>
              <p:cNvPr id="18" name="直接连接符 17"/>
              <p:cNvCxnSpPr/>
              <p:nvPr/>
            </p:nvCxnSpPr>
            <p:spPr>
              <a:xfrm rot="10800000" flipH="1">
                <a:off x="4357685" y="5324347"/>
                <a:ext cx="385765" cy="1587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pic>
        <p:nvPicPr>
          <p:cNvPr id="10244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19188" y="2357438"/>
            <a:ext cx="7810500" cy="3267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9" name="TextBox 32"/>
          <p:cNvSpPr txBox="1">
            <a:spLocks noChangeArrowheads="1"/>
          </p:cNvSpPr>
          <p:nvPr/>
        </p:nvSpPr>
        <p:spPr bwMode="auto">
          <a:xfrm>
            <a:off x="1690688" y="5715000"/>
            <a:ext cx="4037012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3600" b="1" dirty="0">
                <a:latin typeface="+mn-ea"/>
                <a:ea typeface="+mn-ea"/>
              </a:rPr>
              <a:t>你能设计出几种？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85875" y="3933056"/>
            <a:ext cx="6791325" cy="273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8" name="Rectangle 1"/>
          <p:cNvSpPr>
            <a:spLocks noChangeArrowheads="1"/>
          </p:cNvSpPr>
          <p:nvPr/>
        </p:nvSpPr>
        <p:spPr bwMode="auto">
          <a:xfrm>
            <a:off x="428625" y="1071563"/>
            <a:ext cx="8358188" cy="3170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>
              <a:lnSpc>
                <a:spcPts val="4000"/>
              </a:lnSpc>
            </a:pPr>
            <a:r>
              <a:rPr lang="zh-CN" sz="3200" b="1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  <a:cs typeface="Times New Roman" pitchFamily="18" charset="0"/>
              </a:rPr>
              <a:t>数学游戏</a:t>
            </a:r>
            <a:r>
              <a:rPr lang="zh-CN" altLang="en-US" sz="3200" b="1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  <a:cs typeface="Times New Roman" pitchFamily="18" charset="0"/>
              </a:rPr>
              <a:t>：</a:t>
            </a:r>
            <a:r>
              <a:rPr lang="zh-CN" sz="3200" b="1" dirty="0">
                <a:latin typeface="楷体_GB2312" pitchFamily="49" charset="-122"/>
                <a:ea typeface="楷体_GB2312" pitchFamily="49" charset="-122"/>
                <a:cs typeface="Times New Roman" pitchFamily="18" charset="0"/>
              </a:rPr>
              <a:t>三人或三人以上完这个游戏。</a:t>
            </a:r>
          </a:p>
          <a:p>
            <a:pPr eaLnBrk="0" hangingPunct="0">
              <a:lnSpc>
                <a:spcPts val="4000"/>
              </a:lnSpc>
            </a:pPr>
            <a:r>
              <a:rPr lang="zh-CN" sz="3200" b="1" dirty="0">
                <a:latin typeface="楷体_GB2312" pitchFamily="49" charset="-122"/>
                <a:ea typeface="楷体_GB2312" pitchFamily="49" charset="-122"/>
                <a:cs typeface="Times New Roman" pitchFamily="18" charset="0"/>
              </a:rPr>
              <a:t>（</a:t>
            </a:r>
            <a:r>
              <a:rPr lang="en-US" altLang="zh-CN" sz="3200" b="1" dirty="0">
                <a:latin typeface="楷体_GB2312" pitchFamily="49" charset="-122"/>
                <a:ea typeface="楷体_GB2312" pitchFamily="49" charset="-122"/>
                <a:cs typeface="Times New Roman" pitchFamily="18" charset="0"/>
              </a:rPr>
              <a:t>1</a:t>
            </a:r>
            <a:r>
              <a:rPr lang="zh-CN" altLang="en-US" sz="3200" b="1" dirty="0">
                <a:latin typeface="楷体_GB2312" pitchFamily="49" charset="-122"/>
                <a:ea typeface="楷体_GB2312" pitchFamily="49" charset="-122"/>
                <a:cs typeface="Times New Roman" pitchFamily="18" charset="0"/>
              </a:rPr>
              <a:t>）每人秘密地在手中藏</a:t>
            </a:r>
            <a:r>
              <a:rPr lang="en-US" altLang="zh-CN" sz="3200" b="1" dirty="0">
                <a:latin typeface="楷体_GB2312" pitchFamily="49" charset="-122"/>
                <a:ea typeface="楷体_GB2312" pitchFamily="49" charset="-122"/>
                <a:cs typeface="Times New Roman" pitchFamily="18" charset="0"/>
              </a:rPr>
              <a:t>1</a:t>
            </a:r>
            <a:r>
              <a:rPr lang="zh-CN" altLang="en-US" sz="3200" b="1" dirty="0">
                <a:latin typeface="楷体_GB2312" pitchFamily="49" charset="-122"/>
                <a:ea typeface="楷体_GB2312" pitchFamily="49" charset="-122"/>
                <a:cs typeface="Times New Roman" pitchFamily="18" charset="0"/>
              </a:rPr>
              <a:t>颗或</a:t>
            </a:r>
            <a:r>
              <a:rPr lang="en-US" altLang="zh-CN" sz="3200" b="1" dirty="0">
                <a:latin typeface="楷体_GB2312" pitchFamily="49" charset="-122"/>
                <a:ea typeface="楷体_GB2312" pitchFamily="49" charset="-122"/>
                <a:cs typeface="Times New Roman" pitchFamily="18" charset="0"/>
              </a:rPr>
              <a:t>2</a:t>
            </a:r>
            <a:r>
              <a:rPr lang="zh-CN" altLang="en-US" sz="3200" b="1" dirty="0">
                <a:latin typeface="楷体_GB2312" pitchFamily="49" charset="-122"/>
                <a:ea typeface="楷体_GB2312" pitchFamily="49" charset="-122"/>
                <a:cs typeface="Times New Roman" pitchFamily="18" charset="0"/>
              </a:rPr>
              <a:t>颗豆子。</a:t>
            </a:r>
          </a:p>
          <a:p>
            <a:pPr eaLnBrk="0" hangingPunct="0">
              <a:lnSpc>
                <a:spcPts val="4000"/>
              </a:lnSpc>
            </a:pPr>
            <a:r>
              <a:rPr lang="zh-CN" altLang="en-US" sz="3200" b="1" dirty="0">
                <a:latin typeface="楷体_GB2312" pitchFamily="49" charset="-122"/>
                <a:ea typeface="楷体_GB2312" pitchFamily="49" charset="-122"/>
                <a:cs typeface="Times New Roman" pitchFamily="18" charset="0"/>
              </a:rPr>
              <a:t>（</a:t>
            </a:r>
            <a:r>
              <a:rPr lang="en-US" altLang="zh-CN" sz="3200" b="1" dirty="0">
                <a:latin typeface="楷体_GB2312" pitchFamily="49" charset="-122"/>
                <a:ea typeface="楷体_GB2312" pitchFamily="49" charset="-122"/>
                <a:cs typeface="Times New Roman" pitchFamily="18" charset="0"/>
              </a:rPr>
              <a:t>2</a:t>
            </a:r>
            <a:r>
              <a:rPr lang="zh-CN" altLang="en-US" sz="3200" b="1" dirty="0">
                <a:latin typeface="楷体_GB2312" pitchFamily="49" charset="-122"/>
                <a:ea typeface="楷体_GB2312" pitchFamily="49" charset="-122"/>
                <a:cs typeface="Times New Roman" pitchFamily="18" charset="0"/>
              </a:rPr>
              <a:t>）每人试着猜出所有人手中豆子的总数，猜对了就算赢。</a:t>
            </a:r>
          </a:p>
          <a:p>
            <a:pPr eaLnBrk="0" hangingPunct="0">
              <a:lnSpc>
                <a:spcPts val="4000"/>
              </a:lnSpc>
            </a:pPr>
            <a:r>
              <a:rPr lang="zh-CN" altLang="en-US" sz="3200" b="1" dirty="0">
                <a:latin typeface="楷体_GB2312" pitchFamily="49" charset="-122"/>
                <a:ea typeface="楷体_GB2312" pitchFamily="49" charset="-122"/>
                <a:cs typeface="Times New Roman" pitchFamily="18" charset="0"/>
              </a:rPr>
              <a:t>多做几次这个游戏，记录下每次的结果。你发现哪些数字出现的次数比较多？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同侧圆角矩形 2"/>
          <p:cNvSpPr/>
          <p:nvPr/>
        </p:nvSpPr>
        <p:spPr>
          <a:xfrm>
            <a:off x="468313" y="764704"/>
            <a:ext cx="2000250" cy="517525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000" dirty="0">
                <a:latin typeface="华文新魏" pitchFamily="2" charset="-122"/>
                <a:ea typeface="华文新魏" pitchFamily="2" charset="-122"/>
                <a:cs typeface="黑体"/>
              </a:rPr>
              <a:t>课堂小结</a:t>
            </a:r>
          </a:p>
        </p:txBody>
      </p:sp>
      <p:cxnSp>
        <p:nvCxnSpPr>
          <p:cNvPr id="5" name="直线连接符 21"/>
          <p:cNvCxnSpPr/>
          <p:nvPr/>
        </p:nvCxnSpPr>
        <p:spPr>
          <a:xfrm flipV="1">
            <a:off x="468313" y="1340966"/>
            <a:ext cx="2071687" cy="6350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55299" name="Picture 2" descr="F:\七彩课堂插图板式封面\排版用图标、页眉页脚\标题图（终-排版用）共29个\概括主题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88125" y="4652963"/>
            <a:ext cx="2030413" cy="141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868" name="WordArt 7"/>
          <p:cNvSpPr>
            <a:spLocks noChangeArrowheads="1" noChangeShapeType="1" noTextEdit="1"/>
          </p:cNvSpPr>
          <p:nvPr/>
        </p:nvSpPr>
        <p:spPr bwMode="auto">
          <a:xfrm>
            <a:off x="1835150" y="2420938"/>
            <a:ext cx="4679950" cy="71913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zh-CN" altLang="en-US" sz="3600" kern="10">
                <a:ln w="9525">
                  <a:solidFill>
                    <a:srgbClr val="6600CC"/>
                  </a:solidFill>
                  <a:round/>
                  <a:headEnd/>
                  <a:tailEnd/>
                </a:ln>
                <a:solidFill>
                  <a:srgbClr val="6600CC"/>
                </a:solidFill>
                <a:latin typeface="华文新魏"/>
                <a:ea typeface="华文新魏"/>
              </a:rPr>
              <a:t>今天你都收获了什么？</a:t>
            </a:r>
          </a:p>
        </p:txBody>
      </p:sp>
      <p:sp>
        <p:nvSpPr>
          <p:cNvPr id="55301" name="Text Box 7"/>
          <p:cNvSpPr txBox="1">
            <a:spLocks noChangeArrowheads="1"/>
          </p:cNvSpPr>
          <p:nvPr/>
        </p:nvSpPr>
        <p:spPr bwMode="auto">
          <a:xfrm>
            <a:off x="1763713" y="3716338"/>
            <a:ext cx="4392612" cy="155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>
                <a:solidFill>
                  <a:srgbClr val="FF0066"/>
                </a:solidFill>
                <a:latin typeface="Garamond" pitchFamily="18" charset="0"/>
                <a:ea typeface="华文新魏" pitchFamily="2" charset="-122"/>
              </a:rPr>
              <a:t>本节课学的内容，你理解了吗？同学之间互相讨论一下！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368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8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5"/>
          <p:cNvSpPr txBox="1">
            <a:spLocks noChangeArrowheads="1"/>
          </p:cNvSpPr>
          <p:nvPr/>
        </p:nvSpPr>
        <p:spPr bwMode="auto">
          <a:xfrm>
            <a:off x="1908175" y="2947988"/>
            <a:ext cx="5184775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4400" b="0" dirty="0">
                <a:latin typeface="华文新魏" pitchFamily="2" charset="-122"/>
                <a:ea typeface="华文新魏" pitchFamily="2" charset="-122"/>
                <a:cs typeface="方正大标宋简体"/>
              </a:rPr>
              <a:t>六年级</a:t>
            </a:r>
            <a:r>
              <a:rPr lang="en-US" altLang="zh-CN" sz="4400" b="0" dirty="0">
                <a:latin typeface="华文新魏" pitchFamily="2" charset="-122"/>
                <a:ea typeface="华文新魏" pitchFamily="2" charset="-122"/>
                <a:cs typeface="方正大标宋简体"/>
              </a:rPr>
              <a:t>  </a:t>
            </a:r>
            <a:r>
              <a:rPr lang="zh-CN" altLang="en-US" sz="4400" b="0" dirty="0" smtClean="0">
                <a:latin typeface="华文新魏" pitchFamily="2" charset="-122"/>
                <a:ea typeface="华文新魏" pitchFamily="2" charset="-122"/>
                <a:cs typeface="方正大标宋简体"/>
              </a:rPr>
              <a:t>数</a:t>
            </a:r>
            <a:r>
              <a:rPr lang="zh-CN" altLang="en-US" sz="4400" b="0" dirty="0">
                <a:latin typeface="华文新魏" pitchFamily="2" charset="-122"/>
                <a:ea typeface="华文新魏" pitchFamily="2" charset="-122"/>
                <a:cs typeface="方正大标宋简体"/>
              </a:rPr>
              <a:t>学 </a:t>
            </a:r>
            <a:r>
              <a:rPr lang="zh-CN" altLang="en-US" sz="4400" b="0" dirty="0" smtClean="0">
                <a:latin typeface="华文新魏" pitchFamily="2" charset="-122"/>
                <a:ea typeface="华文新魏" pitchFamily="2" charset="-122"/>
                <a:cs typeface="方正大标宋简体"/>
              </a:rPr>
              <a:t>下</a:t>
            </a:r>
            <a:r>
              <a:rPr lang="zh-CN" altLang="en-US" sz="4400" b="0" dirty="0">
                <a:latin typeface="华文新魏" pitchFamily="2" charset="-122"/>
                <a:ea typeface="华文新魏" pitchFamily="2" charset="-122"/>
                <a:cs typeface="方正大标宋简体"/>
              </a:rPr>
              <a:t>册</a:t>
            </a:r>
          </a:p>
        </p:txBody>
      </p:sp>
      <p:sp>
        <p:nvSpPr>
          <p:cNvPr id="8" name="TextBox 5"/>
          <p:cNvSpPr txBox="1">
            <a:spLocks noChangeArrowheads="1"/>
          </p:cNvSpPr>
          <p:nvPr/>
        </p:nvSpPr>
        <p:spPr bwMode="auto">
          <a:xfrm>
            <a:off x="3348038" y="1844675"/>
            <a:ext cx="22860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5400">
                <a:latin typeface="华文新魏" pitchFamily="2" charset="-122"/>
                <a:ea typeface="华文新魏" pitchFamily="2" charset="-122"/>
              </a:rPr>
              <a:t>冀教版</a:t>
            </a:r>
          </a:p>
        </p:txBody>
      </p:sp>
      <p:cxnSp>
        <p:nvCxnSpPr>
          <p:cNvPr id="9" name="直线连接符 8"/>
          <p:cNvCxnSpPr/>
          <p:nvPr/>
        </p:nvCxnSpPr>
        <p:spPr>
          <a:xfrm>
            <a:off x="1511300" y="2852738"/>
            <a:ext cx="6121400" cy="0"/>
          </a:xfrm>
          <a:prstGeom prst="line">
            <a:avLst/>
          </a:prstGeom>
          <a:ln w="28575" cmpd="sng">
            <a:solidFill>
              <a:srgbClr val="FF0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55875" y="1155700"/>
            <a:ext cx="5184775" cy="7620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kumimoji="1" lang="en-US" altLang="zh-CN" sz="4400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华文新魏" pitchFamily="2" charset="-122"/>
                <a:ea typeface="华文新魏" pitchFamily="2" charset="-122"/>
                <a:cs typeface="MingLiU-ExtB"/>
              </a:rPr>
              <a:t>6</a:t>
            </a:r>
            <a:r>
              <a:rPr kumimoji="1" lang="en-US" altLang="zh-CN" sz="4400" dirty="0">
                <a:solidFill>
                  <a:srgbClr val="00B0F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华文新魏" pitchFamily="2" charset="-122"/>
                <a:ea typeface="华文新魏" pitchFamily="2" charset="-122"/>
                <a:cs typeface="MingLiU-ExtB"/>
              </a:rPr>
              <a:t>	</a:t>
            </a:r>
            <a:r>
              <a:rPr kumimoji="1" lang="zh-CN" altLang="zh-CN" sz="4400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华文新魏" pitchFamily="2" charset="-122"/>
                <a:ea typeface="华文新魏" pitchFamily="2" charset="-122"/>
                <a:cs typeface="MingLiU-ExtB"/>
              </a:rPr>
              <a:t>统计与概率</a:t>
            </a:r>
            <a:endParaRPr kumimoji="1" lang="zh-CN" altLang="en-US" sz="4400" dirty="0">
              <a:solidFill>
                <a:srgbClr val="00B0F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华文新魏" pitchFamily="2" charset="-122"/>
              <a:ea typeface="华文新魏" pitchFamily="2" charset="-122"/>
              <a:cs typeface="MingLiU-ExtB"/>
            </a:endParaRPr>
          </a:p>
        </p:txBody>
      </p:sp>
      <p:cxnSp>
        <p:nvCxnSpPr>
          <p:cNvPr id="3" name="直线连接符 21"/>
          <p:cNvCxnSpPr/>
          <p:nvPr/>
        </p:nvCxnSpPr>
        <p:spPr>
          <a:xfrm>
            <a:off x="2411760" y="1844824"/>
            <a:ext cx="4464050" cy="0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6387" name="Picture 4" descr="C:\Users\duyanlin\Desktop\二年级上学路上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4213" y="2420938"/>
            <a:ext cx="5167312" cy="3524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1"/>
          <p:cNvSpPr txBox="1"/>
          <p:nvPr/>
        </p:nvSpPr>
        <p:spPr>
          <a:xfrm>
            <a:off x="3924300" y="3141663"/>
            <a:ext cx="4032250" cy="51911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kumimoji="1" lang="en-US" altLang="zh-CN" sz="2800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华文新魏" pitchFamily="2" charset="-122"/>
                <a:ea typeface="华文新魏" pitchFamily="2" charset="-122"/>
                <a:cs typeface="MingLiU-ExtB"/>
              </a:rPr>
              <a:t>6.13  </a:t>
            </a:r>
            <a:r>
              <a:rPr kumimoji="1" lang="zh-CN" altLang="en-US" sz="2800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华文新魏" pitchFamily="2" charset="-122"/>
                <a:ea typeface="华文新魏" pitchFamily="2" charset="-122"/>
                <a:cs typeface="MingLiU-ExtB"/>
              </a:rPr>
              <a:t>可能性</a:t>
            </a:r>
            <a:endParaRPr kumimoji="1" lang="zh-CN" altLang="en-US" sz="2800" dirty="0">
              <a:solidFill>
                <a:srgbClr val="00B0F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华文新魏" pitchFamily="2" charset="-122"/>
              <a:ea typeface="华文新魏" pitchFamily="2" charset="-122"/>
              <a:cs typeface="MingLiU-ExtB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409" name="组合 10"/>
          <p:cNvGrpSpPr>
            <a:grpSpLocks/>
          </p:cNvGrpSpPr>
          <p:nvPr/>
        </p:nvGrpSpPr>
        <p:grpSpPr bwMode="auto">
          <a:xfrm>
            <a:off x="371947" y="764704"/>
            <a:ext cx="2255837" cy="582412"/>
            <a:chOff x="490204" y="1642192"/>
            <a:chExt cx="2256668" cy="583531"/>
          </a:xfrm>
        </p:grpSpPr>
        <p:cxnSp>
          <p:nvCxnSpPr>
            <p:cNvPr id="22" name="直线连接符 21"/>
            <p:cNvCxnSpPr/>
            <p:nvPr/>
          </p:nvCxnSpPr>
          <p:spPr>
            <a:xfrm flipV="1">
              <a:off x="490204" y="2219361"/>
              <a:ext cx="2256668" cy="6362"/>
            </a:xfrm>
            <a:prstGeom prst="line">
              <a:avLst/>
            </a:prstGeom>
            <a:ln w="38100" cmpd="sng">
              <a:solidFill>
                <a:schemeClr val="accent1">
                  <a:lumMod val="60000"/>
                  <a:lumOff val="40000"/>
                </a:schemeClr>
              </a:solidFill>
              <a:prstDash val="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4" name="同侧圆角矩形 23"/>
            <p:cNvSpPr/>
            <p:nvPr/>
          </p:nvSpPr>
          <p:spPr>
            <a:xfrm>
              <a:off x="570724" y="1642192"/>
              <a:ext cx="2000987" cy="516929"/>
            </a:xfrm>
            <a:prstGeom prst="round2SameRect">
              <a:avLst/>
            </a:prstGeom>
            <a:ln>
              <a:noFill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/>
              <a:r>
                <a:rPr lang="zh-CN" altLang="en-US" sz="3200" dirty="0">
                  <a:solidFill>
                    <a:srgbClr val="000000"/>
                  </a:solidFill>
                  <a:latin typeface="华文新魏" pitchFamily="2" charset="-122"/>
                  <a:ea typeface="华文新魏" pitchFamily="2" charset="-122"/>
                  <a:cs typeface="黑体" pitchFamily="2" charset="-122"/>
                </a:rPr>
                <a:t>复习目标</a:t>
              </a:r>
            </a:p>
          </p:txBody>
        </p:sp>
      </p:grpSp>
      <p:pic>
        <p:nvPicPr>
          <p:cNvPr id="17410" name="Picture 3" descr="F:\七彩课堂插图板式封面\排版用图标、页眉页脚\标题图（终-排版用）共29个\资料宝袋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48488" y="4797425"/>
            <a:ext cx="2120900" cy="148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TextBox 5"/>
          <p:cNvSpPr txBox="1">
            <a:spLocks noChangeArrowheads="1"/>
          </p:cNvSpPr>
          <p:nvPr/>
        </p:nvSpPr>
        <p:spPr bwMode="auto">
          <a:xfrm>
            <a:off x="684213" y="1772816"/>
            <a:ext cx="12954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685800" indent="-685800" algn="ctr">
              <a:buClr>
                <a:srgbClr val="FF0000"/>
              </a:buClr>
              <a:buSzPct val="105000"/>
              <a:buFont typeface="Wingdings" pitchFamily="2" charset="2"/>
              <a:buChar char="l"/>
            </a:pPr>
            <a:r>
              <a:rPr lang="zh-CN" altLang="en-US" sz="5400" dirty="0">
                <a:latin typeface="黑体" pitchFamily="2" charset="-122"/>
                <a:ea typeface="黑体" pitchFamily="2" charset="-122"/>
              </a:rPr>
              <a:t> </a:t>
            </a:r>
          </a:p>
        </p:txBody>
      </p:sp>
      <p:sp>
        <p:nvSpPr>
          <p:cNvPr id="20" name="TextBox 5"/>
          <p:cNvSpPr txBox="1">
            <a:spLocks noChangeArrowheads="1"/>
          </p:cNvSpPr>
          <p:nvPr/>
        </p:nvSpPr>
        <p:spPr bwMode="auto">
          <a:xfrm>
            <a:off x="684312" y="2780928"/>
            <a:ext cx="12954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685800" indent="-685800" algn="ctr">
              <a:buClr>
                <a:srgbClr val="FF0000"/>
              </a:buClr>
              <a:buSzPct val="105000"/>
              <a:buFont typeface="Wingdings" pitchFamily="2" charset="2"/>
              <a:buChar char="l"/>
            </a:pPr>
            <a:r>
              <a:rPr lang="zh-CN" altLang="en-US" sz="5400" dirty="0">
                <a:latin typeface="黑体" pitchFamily="2" charset="-122"/>
                <a:ea typeface="黑体" pitchFamily="2" charset="-122"/>
              </a:rPr>
              <a:t> </a:t>
            </a:r>
          </a:p>
        </p:txBody>
      </p:sp>
      <p:sp>
        <p:nvSpPr>
          <p:cNvPr id="17413" name="Text Box 10"/>
          <p:cNvSpPr txBox="1">
            <a:spLocks noChangeArrowheads="1"/>
          </p:cNvSpPr>
          <p:nvPr/>
        </p:nvSpPr>
        <p:spPr bwMode="auto">
          <a:xfrm>
            <a:off x="2051050" y="2276475"/>
            <a:ext cx="532923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zh-CN" altLang="en-US" b="0"/>
          </a:p>
        </p:txBody>
      </p:sp>
      <p:sp>
        <p:nvSpPr>
          <p:cNvPr id="17414" name="Rectangle 9"/>
          <p:cNvSpPr>
            <a:spLocks noChangeArrowheads="1"/>
          </p:cNvSpPr>
          <p:nvPr/>
        </p:nvSpPr>
        <p:spPr bwMode="auto">
          <a:xfrm>
            <a:off x="1547813" y="1988840"/>
            <a:ext cx="6768603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zh-CN" sz="2800" dirty="0" smtClean="0"/>
              <a:t>1</a:t>
            </a:r>
            <a:r>
              <a:rPr lang="zh-CN" altLang="zh-CN" sz="2800" dirty="0" smtClean="0"/>
              <a:t>、经历猜测、试验、统计、分析数据等体验事件发生可能性大小的过程。</a:t>
            </a:r>
            <a:endParaRPr lang="zh-CN" altLang="zh-CN" sz="2800" dirty="0"/>
          </a:p>
        </p:txBody>
      </p:sp>
      <p:sp>
        <p:nvSpPr>
          <p:cNvPr id="10" name="矩形 9"/>
          <p:cNvSpPr/>
          <p:nvPr/>
        </p:nvSpPr>
        <p:spPr>
          <a:xfrm>
            <a:off x="1619672" y="3122965"/>
            <a:ext cx="684076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800" dirty="0" smtClean="0"/>
              <a:t>2</a:t>
            </a:r>
            <a:r>
              <a:rPr lang="zh-CN" altLang="zh-CN" sz="2800" dirty="0" smtClean="0"/>
              <a:t>、会求一些简单事件的可能性，知道事件发生的可能性是有大小的。</a:t>
            </a:r>
            <a:endParaRPr lang="zh-CN" altLang="zh-CN" sz="2800" dirty="0"/>
          </a:p>
        </p:txBody>
      </p:sp>
      <p:sp>
        <p:nvSpPr>
          <p:cNvPr id="11" name="矩形 10"/>
          <p:cNvSpPr/>
          <p:nvPr/>
        </p:nvSpPr>
        <p:spPr>
          <a:xfrm>
            <a:off x="1619672" y="4149080"/>
            <a:ext cx="709228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800" dirty="0" smtClean="0"/>
              <a:t>3</a:t>
            </a:r>
            <a:r>
              <a:rPr lang="zh-CN" altLang="zh-CN" sz="2800" dirty="0" smtClean="0"/>
              <a:t>、了解可能性是描述随机事件的数学模型，感受数学和生活的密切联系。</a:t>
            </a:r>
            <a:endParaRPr lang="zh-CN" altLang="zh-CN" sz="2800" dirty="0"/>
          </a:p>
        </p:txBody>
      </p:sp>
      <p:sp>
        <p:nvSpPr>
          <p:cNvPr id="12" name="TextBox 5"/>
          <p:cNvSpPr txBox="1">
            <a:spLocks noChangeArrowheads="1"/>
          </p:cNvSpPr>
          <p:nvPr/>
        </p:nvSpPr>
        <p:spPr bwMode="auto">
          <a:xfrm>
            <a:off x="684312" y="3933056"/>
            <a:ext cx="12954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685800" indent="-685800" algn="ctr">
              <a:buClr>
                <a:srgbClr val="FF0000"/>
              </a:buClr>
              <a:buSzPct val="105000"/>
              <a:buFont typeface="Wingdings" pitchFamily="2" charset="2"/>
              <a:buChar char="l"/>
            </a:pPr>
            <a:r>
              <a:rPr lang="zh-CN" altLang="en-US" sz="5400" dirty="0">
                <a:latin typeface="黑体" pitchFamily="2" charset="-122"/>
                <a:ea typeface="黑体" pitchFamily="2" charset="-122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0" grpId="0"/>
      <p:bldP spid="1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1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313" y="707033"/>
            <a:ext cx="8786812" cy="560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同侧圆角矩形 2"/>
          <p:cNvSpPr/>
          <p:nvPr/>
        </p:nvSpPr>
        <p:spPr>
          <a:xfrm>
            <a:off x="3203850" y="56515"/>
            <a:ext cx="2000609" cy="516419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3000" b="1" dirty="0" smtClean="0">
                <a:latin typeface="华文新魏" pitchFamily="2" charset="-122"/>
                <a:ea typeface="华文新魏" pitchFamily="2" charset="-122"/>
                <a:cs typeface="黑体"/>
              </a:rPr>
              <a:t>情景导入</a:t>
            </a:r>
            <a:endParaRPr lang="zh-CN" altLang="en-US" sz="3000" b="1" dirty="0">
              <a:latin typeface="华文新魏" pitchFamily="2" charset="-122"/>
              <a:ea typeface="华文新魏" pitchFamily="2" charset="-122"/>
              <a:cs typeface="黑体"/>
            </a:endParaRPr>
          </a:p>
        </p:txBody>
      </p:sp>
      <p:cxnSp>
        <p:nvCxnSpPr>
          <p:cNvPr id="4" name="直线连接符 21"/>
          <p:cNvCxnSpPr/>
          <p:nvPr/>
        </p:nvCxnSpPr>
        <p:spPr>
          <a:xfrm flipV="1">
            <a:off x="3203848" y="712567"/>
            <a:ext cx="2071702" cy="5754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Box 3"/>
          <p:cNvSpPr txBox="1">
            <a:spLocks noChangeArrowheads="1"/>
          </p:cNvSpPr>
          <p:nvPr/>
        </p:nvSpPr>
        <p:spPr bwMode="auto">
          <a:xfrm>
            <a:off x="827584" y="694655"/>
            <a:ext cx="6888807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zh-CN" altLang="en-US" sz="3600" b="1" dirty="0">
                <a:solidFill>
                  <a:srgbClr val="0000FF"/>
                </a:solidFill>
                <a:latin typeface="华文楷体" pitchFamily="2" charset="-122"/>
                <a:ea typeface="华文楷体" pitchFamily="2" charset="-122"/>
              </a:rPr>
              <a:t>确定现象和不确定现象的认识</a:t>
            </a:r>
          </a:p>
        </p:txBody>
      </p:sp>
      <p:sp>
        <p:nvSpPr>
          <p:cNvPr id="5123" name="TextBox 4"/>
          <p:cNvSpPr txBox="1">
            <a:spLocks noChangeArrowheads="1"/>
          </p:cNvSpPr>
          <p:nvPr/>
        </p:nvSpPr>
        <p:spPr bwMode="auto">
          <a:xfrm>
            <a:off x="357188" y="1714947"/>
            <a:ext cx="8286750" cy="1570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457200">
              <a:lnSpc>
                <a:spcPct val="150000"/>
              </a:lnSpc>
            </a:pPr>
            <a:r>
              <a:rPr lang="en-US" altLang="zh-CN" sz="3200" b="1" dirty="0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1.</a:t>
            </a:r>
            <a:r>
              <a:rPr lang="zh-CN" altLang="en-US" sz="3200" b="1" dirty="0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不确定现象：</a:t>
            </a:r>
            <a:r>
              <a:rPr lang="zh-CN" altLang="en-US" sz="3200" b="1" dirty="0">
                <a:latin typeface="华文楷体" pitchFamily="2" charset="-122"/>
                <a:ea typeface="华文楷体" pitchFamily="2" charset="-122"/>
              </a:rPr>
              <a:t>生活中，有些事件的发生是不确定的，一般用“</a:t>
            </a:r>
            <a:r>
              <a:rPr lang="zh-CN" altLang="en-US" sz="3200" b="1" dirty="0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可能发生</a:t>
            </a:r>
            <a:r>
              <a:rPr lang="zh-CN" altLang="en-US" sz="3200" b="1" dirty="0">
                <a:latin typeface="华文楷体" pitchFamily="2" charset="-122"/>
                <a:ea typeface="华文楷体" pitchFamily="2" charset="-122"/>
              </a:rPr>
              <a:t>”来描述。</a:t>
            </a:r>
          </a:p>
        </p:txBody>
      </p:sp>
      <p:sp>
        <p:nvSpPr>
          <p:cNvPr id="5124" name="TextBox 5"/>
          <p:cNvSpPr txBox="1">
            <a:spLocks noChangeArrowheads="1"/>
          </p:cNvSpPr>
          <p:nvPr/>
        </p:nvSpPr>
        <p:spPr bwMode="auto">
          <a:xfrm>
            <a:off x="357188" y="3676650"/>
            <a:ext cx="8286750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457200">
              <a:lnSpc>
                <a:spcPct val="150000"/>
              </a:lnSpc>
            </a:pPr>
            <a:r>
              <a:rPr lang="en-US" altLang="zh-CN" sz="3200" b="1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2.</a:t>
            </a:r>
            <a:r>
              <a:rPr lang="zh-CN" altLang="en-US" sz="3200" b="1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确定现象：</a:t>
            </a:r>
            <a:r>
              <a:rPr lang="zh-CN" altLang="en-US" sz="3200" b="1">
                <a:latin typeface="华文楷体" pitchFamily="2" charset="-122"/>
                <a:ea typeface="华文楷体" pitchFamily="2" charset="-122"/>
              </a:rPr>
              <a:t>生活中，有些事件的发生是确定的，一般用“</a:t>
            </a:r>
            <a:r>
              <a:rPr lang="zh-CN" altLang="en-US" sz="3200" b="1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一定发生</a:t>
            </a:r>
            <a:r>
              <a:rPr lang="zh-CN" altLang="en-US" sz="3200" b="1">
                <a:latin typeface="华文楷体" pitchFamily="2" charset="-122"/>
                <a:ea typeface="华文楷体" pitchFamily="2" charset="-122"/>
              </a:rPr>
              <a:t>”或“</a:t>
            </a:r>
            <a:r>
              <a:rPr lang="zh-CN" altLang="en-US" sz="3200" b="1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不可能发生</a:t>
            </a:r>
            <a:r>
              <a:rPr lang="zh-CN" altLang="en-US" sz="3200" b="1">
                <a:latin typeface="华文楷体" pitchFamily="2" charset="-122"/>
                <a:ea typeface="华文楷体" pitchFamily="2" charset="-122"/>
              </a:rPr>
              <a:t>”来描述。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Box 3"/>
          <p:cNvSpPr txBox="1">
            <a:spLocks noChangeArrowheads="1"/>
          </p:cNvSpPr>
          <p:nvPr/>
        </p:nvSpPr>
        <p:spPr bwMode="auto">
          <a:xfrm>
            <a:off x="1547664" y="766663"/>
            <a:ext cx="392906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3600" b="1" dirty="0">
                <a:solidFill>
                  <a:srgbClr val="0000FF"/>
                </a:solidFill>
                <a:latin typeface="华文楷体" pitchFamily="2" charset="-122"/>
                <a:ea typeface="华文楷体" pitchFamily="2" charset="-122"/>
              </a:rPr>
              <a:t>可能性大小的表示</a:t>
            </a:r>
          </a:p>
        </p:txBody>
      </p:sp>
      <p:sp>
        <p:nvSpPr>
          <p:cNvPr id="6147" name="TextBox 4"/>
          <p:cNvSpPr txBox="1">
            <a:spLocks noChangeArrowheads="1"/>
          </p:cNvSpPr>
          <p:nvPr/>
        </p:nvSpPr>
        <p:spPr bwMode="auto">
          <a:xfrm>
            <a:off x="785813" y="1354138"/>
            <a:ext cx="6929437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3200" b="1">
                <a:latin typeface="华文楷体" pitchFamily="2" charset="-122"/>
                <a:ea typeface="华文楷体" pitchFamily="2" charset="-122"/>
              </a:rPr>
              <a:t>1.</a:t>
            </a:r>
            <a:r>
              <a:rPr lang="zh-CN" altLang="en-US" sz="3200" b="1">
                <a:latin typeface="华文楷体" pitchFamily="2" charset="-122"/>
                <a:ea typeface="华文楷体" pitchFamily="2" charset="-122"/>
              </a:rPr>
              <a:t>用数表示“一定能”或“不可能”。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357188" y="2344738"/>
            <a:ext cx="8072437" cy="149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457200">
              <a:lnSpc>
                <a:spcPct val="150000"/>
              </a:lnSpc>
            </a:pPr>
            <a:r>
              <a:rPr lang="zh-CN" altLang="en-US" sz="3200" b="1" dirty="0">
                <a:latin typeface="华文楷体" pitchFamily="2" charset="-122"/>
                <a:ea typeface="华文楷体" pitchFamily="2" charset="-122"/>
              </a:rPr>
              <a:t>（</a:t>
            </a:r>
            <a:r>
              <a:rPr lang="en-US" altLang="zh-CN" sz="3200" b="1" dirty="0">
                <a:latin typeface="华文楷体" pitchFamily="2" charset="-122"/>
                <a:ea typeface="华文楷体" pitchFamily="2" charset="-122"/>
              </a:rPr>
              <a:t>1</a:t>
            </a:r>
            <a:r>
              <a:rPr lang="zh-CN" altLang="en-US" sz="3200" b="1" dirty="0">
                <a:latin typeface="华文楷体" pitchFamily="2" charset="-122"/>
                <a:ea typeface="华文楷体" pitchFamily="2" charset="-122"/>
              </a:rPr>
              <a:t>）“不可能”这种确定现象可以用“</a:t>
            </a:r>
            <a:r>
              <a:rPr lang="en-US" altLang="zh-CN" sz="3200" b="1" dirty="0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0</a:t>
            </a:r>
            <a:r>
              <a:rPr lang="zh-CN" altLang="en-US" sz="3200" b="1" dirty="0">
                <a:latin typeface="华文楷体" pitchFamily="2" charset="-122"/>
                <a:ea typeface="华文楷体" pitchFamily="2" charset="-122"/>
              </a:rPr>
              <a:t>”来表示。</a:t>
            </a: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357188" y="3933056"/>
            <a:ext cx="8072437" cy="149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457200">
              <a:lnSpc>
                <a:spcPct val="150000"/>
              </a:lnSpc>
            </a:pPr>
            <a:r>
              <a:rPr lang="zh-CN" altLang="en-US" sz="3200" b="1" dirty="0">
                <a:latin typeface="华文楷体" pitchFamily="2" charset="-122"/>
                <a:ea typeface="华文楷体" pitchFamily="2" charset="-122"/>
              </a:rPr>
              <a:t>（</a:t>
            </a:r>
            <a:r>
              <a:rPr lang="en-US" altLang="zh-CN" sz="3200" b="1" dirty="0">
                <a:latin typeface="华文楷体" pitchFamily="2" charset="-122"/>
                <a:ea typeface="华文楷体" pitchFamily="2" charset="-122"/>
              </a:rPr>
              <a:t>2</a:t>
            </a:r>
            <a:r>
              <a:rPr lang="zh-CN" altLang="en-US" sz="3200" b="1" dirty="0">
                <a:latin typeface="华文楷体" pitchFamily="2" charset="-122"/>
                <a:ea typeface="华文楷体" pitchFamily="2" charset="-122"/>
              </a:rPr>
              <a:t>）“一定能”这种确定现象可以用“</a:t>
            </a:r>
            <a:r>
              <a:rPr lang="en-US" altLang="zh-CN" sz="3200" b="1" dirty="0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1</a:t>
            </a:r>
            <a:r>
              <a:rPr lang="zh-CN" altLang="en-US" sz="3200" b="1" dirty="0">
                <a:latin typeface="华文楷体" pitchFamily="2" charset="-122"/>
                <a:ea typeface="华文楷体" pitchFamily="2" charset="-122"/>
              </a:rPr>
              <a:t>”来表示。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TextBox 3"/>
          <p:cNvSpPr txBox="1">
            <a:spLocks noChangeArrowheads="1"/>
          </p:cNvSpPr>
          <p:nvPr/>
        </p:nvSpPr>
        <p:spPr bwMode="auto">
          <a:xfrm>
            <a:off x="755576" y="684560"/>
            <a:ext cx="528637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3200" b="1" dirty="0">
                <a:latin typeface="华文楷体" pitchFamily="2" charset="-122"/>
                <a:ea typeface="华文楷体" pitchFamily="2" charset="-122"/>
              </a:rPr>
              <a:t>2.</a:t>
            </a:r>
            <a:r>
              <a:rPr lang="zh-CN" altLang="en-US" sz="3200" b="1" dirty="0">
                <a:latin typeface="华文楷体" pitchFamily="2" charset="-122"/>
                <a:ea typeface="华文楷体" pitchFamily="2" charset="-122"/>
              </a:rPr>
              <a:t>用分数表示可能性的大小。</a:t>
            </a:r>
          </a:p>
        </p:txBody>
      </p:sp>
      <p:sp>
        <p:nvSpPr>
          <p:cNvPr id="1028" name="TextBox 4"/>
          <p:cNvSpPr txBox="1">
            <a:spLocks noChangeArrowheads="1"/>
          </p:cNvSpPr>
          <p:nvPr/>
        </p:nvSpPr>
        <p:spPr bwMode="auto">
          <a:xfrm>
            <a:off x="642938" y="1336799"/>
            <a:ext cx="7715250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457200">
              <a:lnSpc>
                <a:spcPct val="150000"/>
              </a:lnSpc>
            </a:pPr>
            <a:r>
              <a:rPr lang="zh-CN" altLang="en-US" sz="3200" b="1" dirty="0">
                <a:latin typeface="华文楷体" pitchFamily="2" charset="-122"/>
                <a:ea typeface="华文楷体" pitchFamily="2" charset="-122"/>
              </a:rPr>
              <a:t>事件发生的所有结果是</a:t>
            </a:r>
            <a:r>
              <a:rPr lang="en-US" altLang="zh-CN" sz="3200" b="1" dirty="0">
                <a:latin typeface="华文楷体" pitchFamily="2" charset="-122"/>
                <a:ea typeface="华文楷体" pitchFamily="2" charset="-122"/>
              </a:rPr>
              <a:t>m</a:t>
            </a:r>
            <a:r>
              <a:rPr lang="zh-CN" altLang="en-US" sz="3200" b="1" dirty="0">
                <a:latin typeface="华文楷体" pitchFamily="2" charset="-122"/>
                <a:ea typeface="华文楷体" pitchFamily="2" charset="-122"/>
              </a:rPr>
              <a:t>种，其中某种事件</a:t>
            </a:r>
            <a:r>
              <a:rPr lang="en-US" altLang="zh-CN" sz="3200" b="1" dirty="0">
                <a:latin typeface="华文楷体" pitchFamily="2" charset="-122"/>
                <a:ea typeface="华文楷体" pitchFamily="2" charset="-122"/>
              </a:rPr>
              <a:t>A</a:t>
            </a:r>
            <a:r>
              <a:rPr lang="zh-CN" altLang="en-US" sz="3200" b="1" dirty="0">
                <a:latin typeface="华文楷体" pitchFamily="2" charset="-122"/>
                <a:ea typeface="华文楷体" pitchFamily="2" charset="-122"/>
              </a:rPr>
              <a:t>发生的结果是</a:t>
            </a:r>
            <a:r>
              <a:rPr lang="en-US" altLang="zh-CN" sz="3200" b="1" dirty="0">
                <a:latin typeface="华文楷体" pitchFamily="2" charset="-122"/>
                <a:ea typeface="华文楷体" pitchFamily="2" charset="-122"/>
              </a:rPr>
              <a:t>n</a:t>
            </a:r>
            <a:r>
              <a:rPr lang="zh-CN" altLang="en-US" sz="3200" b="1" dirty="0">
                <a:latin typeface="华文楷体" pitchFamily="2" charset="-122"/>
                <a:ea typeface="华文楷体" pitchFamily="2" charset="-122"/>
              </a:rPr>
              <a:t>种，基本事件</a:t>
            </a:r>
            <a:r>
              <a:rPr lang="en-US" altLang="zh-CN" sz="3200" b="1" dirty="0">
                <a:latin typeface="华文楷体" pitchFamily="2" charset="-122"/>
                <a:ea typeface="华文楷体" pitchFamily="2" charset="-122"/>
              </a:rPr>
              <a:t>A</a:t>
            </a:r>
            <a:r>
              <a:rPr lang="zh-CN" altLang="en-US" sz="3200" b="1" dirty="0">
                <a:latin typeface="华文楷体" pitchFamily="2" charset="-122"/>
                <a:ea typeface="华文楷体" pitchFamily="2" charset="-122"/>
              </a:rPr>
              <a:t>发生的可能性就是    </a:t>
            </a:r>
            <a:r>
              <a:rPr lang="zh-CN" altLang="en-US" sz="3200" b="1" dirty="0" smtClean="0">
                <a:latin typeface="华文楷体" pitchFamily="2" charset="-122"/>
                <a:ea typeface="华文楷体" pitchFamily="2" charset="-122"/>
              </a:rPr>
              <a:t>。</a:t>
            </a:r>
            <a:endParaRPr lang="zh-CN" altLang="en-US" sz="3200" b="1" dirty="0">
              <a:latin typeface="华文楷体" pitchFamily="2" charset="-122"/>
              <a:ea typeface="华文楷体" pitchFamily="2" charset="-122"/>
            </a:endParaRPr>
          </a:p>
        </p:txBody>
      </p:sp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3328045" y="2706365"/>
          <a:ext cx="523875" cy="1082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9" name="公式" r:id="rId3" imgW="190440" imgH="393480" progId="Equation.3">
                  <p:embed/>
                </p:oleObj>
              </mc:Choice>
              <mc:Fallback>
                <p:oleObj name="公式" r:id="rId3" imgW="190440" imgH="393480" progId="Equation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28045" y="2706365"/>
                        <a:ext cx="523875" cy="10826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29" name="TextBox 6"/>
          <p:cNvSpPr txBox="1">
            <a:spLocks noChangeArrowheads="1"/>
          </p:cNvSpPr>
          <p:nvPr/>
        </p:nvSpPr>
        <p:spPr bwMode="auto">
          <a:xfrm>
            <a:off x="785813" y="3861048"/>
            <a:ext cx="7643812" cy="2238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3200" b="1" dirty="0">
                <a:latin typeface="华文楷体" pitchFamily="2" charset="-122"/>
                <a:ea typeface="华文楷体" pitchFamily="2" charset="-122"/>
              </a:rPr>
              <a:t>3.</a:t>
            </a:r>
            <a:r>
              <a:rPr lang="zh-CN" altLang="en-US" sz="3200" b="1" dirty="0">
                <a:latin typeface="华文楷体" pitchFamily="2" charset="-122"/>
                <a:ea typeface="华文楷体" pitchFamily="2" charset="-122"/>
              </a:rPr>
              <a:t>根据可能性估计事件发生的次数可以转化“求一个数的几分之几是多少”的问题，用</a:t>
            </a:r>
            <a:r>
              <a:rPr lang="zh-CN" altLang="en-US" sz="3200" b="1" dirty="0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乘法</a:t>
            </a:r>
            <a:r>
              <a:rPr lang="zh-CN" altLang="en-US" sz="3200" b="1" dirty="0">
                <a:latin typeface="华文楷体" pitchFamily="2" charset="-122"/>
                <a:ea typeface="华文楷体" pitchFamily="2" charset="-122"/>
              </a:rPr>
              <a:t>计算。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Box 3"/>
          <p:cNvSpPr txBox="1">
            <a:spLocks noChangeArrowheads="1"/>
          </p:cNvSpPr>
          <p:nvPr/>
        </p:nvSpPr>
        <p:spPr bwMode="auto">
          <a:xfrm>
            <a:off x="2786063" y="798538"/>
            <a:ext cx="3929062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4800" b="1" dirty="0">
                <a:solidFill>
                  <a:srgbClr val="0000FF"/>
                </a:solidFill>
                <a:latin typeface="华文楷体" pitchFamily="2" charset="-122"/>
                <a:ea typeface="华文楷体" pitchFamily="2" charset="-122"/>
              </a:rPr>
              <a:t>游戏的公平性</a:t>
            </a:r>
          </a:p>
        </p:txBody>
      </p:sp>
      <p:sp>
        <p:nvSpPr>
          <p:cNvPr id="7171" name="TextBox 4"/>
          <p:cNvSpPr txBox="1">
            <a:spLocks noChangeArrowheads="1"/>
          </p:cNvSpPr>
          <p:nvPr/>
        </p:nvSpPr>
        <p:spPr bwMode="auto">
          <a:xfrm>
            <a:off x="785813" y="1577975"/>
            <a:ext cx="7429500" cy="470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457200">
              <a:lnSpc>
                <a:spcPct val="150000"/>
              </a:lnSpc>
            </a:pPr>
            <a:r>
              <a:rPr lang="zh-CN" altLang="en-US" sz="4000" b="1" dirty="0">
                <a:latin typeface="华文楷体" pitchFamily="2" charset="-122"/>
                <a:ea typeface="华文楷体" pitchFamily="2" charset="-122"/>
              </a:rPr>
              <a:t>在游戏规则里，如果每种现象发生的可能性相等，这个规则就是公平的；如果每种现象发生的可能性不相等，这个规则就是不公平的。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80FF80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80FF80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5185</TotalTime>
  <Words>557</Words>
  <Application>Microsoft Office PowerPoint</Application>
  <PresentationFormat>全屏显示(4:3)</PresentationFormat>
  <Paragraphs>75</Paragraphs>
  <Slides>14</Slides>
  <Notes>6</Notes>
  <HiddenSlides>0</HiddenSlides>
  <MMClips>0</MMClips>
  <ScaleCrop>false</ScaleCrop>
  <HeadingPairs>
    <vt:vector size="6" baseType="variant"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14</vt:i4>
      </vt:variant>
    </vt:vector>
  </HeadingPairs>
  <TitlesOfParts>
    <vt:vector size="16" baseType="lpstr">
      <vt:lpstr>Office 主题</vt:lpstr>
      <vt:lpstr>公式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cp:lastModifiedBy>Administrator</cp:lastModifiedBy>
  <cp:revision>198</cp:revision>
  <dcterms:modified xsi:type="dcterms:W3CDTF">2018-08-09T07:29:25Z</dcterms:modified>
</cp:coreProperties>
</file>